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1.xml" ContentType="application/vnd.openxmlformats-officedocument.presentationml.notesSlide+xml"/>
  <Override PartName="/ppt/comments/comment2.xml" ContentType="application/vnd.openxmlformats-officedocument.presentationml.comments+xml"/>
  <Override PartName="/ppt/notesSlides/notesSlide42.xml" ContentType="application/vnd.openxmlformats-officedocument.presentationml.notesSlide+xml"/>
  <Override PartName="/ppt/comments/comment3.xml" ContentType="application/vnd.openxmlformats-officedocument.presentationml.comments+xml"/>
  <Override PartName="/ppt/notesSlides/notesSlide4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63"/>
  </p:notesMasterIdLst>
  <p:sldIdLst>
    <p:sldId id="256" r:id="rId2"/>
    <p:sldId id="287" r:id="rId3"/>
    <p:sldId id="257" r:id="rId4"/>
    <p:sldId id="258" r:id="rId5"/>
    <p:sldId id="260" r:id="rId6"/>
    <p:sldId id="272" r:id="rId7"/>
    <p:sldId id="262" r:id="rId8"/>
    <p:sldId id="288" r:id="rId9"/>
    <p:sldId id="263" r:id="rId10"/>
    <p:sldId id="264" r:id="rId11"/>
    <p:sldId id="265" r:id="rId12"/>
    <p:sldId id="289" r:id="rId13"/>
    <p:sldId id="266" r:id="rId14"/>
    <p:sldId id="290" r:id="rId15"/>
    <p:sldId id="267" r:id="rId16"/>
    <p:sldId id="296" r:id="rId17"/>
    <p:sldId id="298" r:id="rId18"/>
    <p:sldId id="299" r:id="rId19"/>
    <p:sldId id="268" r:id="rId20"/>
    <p:sldId id="269" r:id="rId21"/>
    <p:sldId id="270" r:id="rId22"/>
    <p:sldId id="271"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300" r:id="rId38"/>
    <p:sldId id="301" r:id="rId39"/>
    <p:sldId id="302" r:id="rId40"/>
    <p:sldId id="304" r:id="rId41"/>
    <p:sldId id="305" r:id="rId42"/>
    <p:sldId id="306" r:id="rId43"/>
    <p:sldId id="307" r:id="rId44"/>
    <p:sldId id="308" r:id="rId45"/>
    <p:sldId id="309" r:id="rId46"/>
    <p:sldId id="310" r:id="rId47"/>
    <p:sldId id="311" r:id="rId48"/>
    <p:sldId id="312" r:id="rId49"/>
    <p:sldId id="313" r:id="rId50"/>
    <p:sldId id="314" r:id="rId51"/>
    <p:sldId id="315" r:id="rId52"/>
    <p:sldId id="316" r:id="rId53"/>
    <p:sldId id="317" r:id="rId54"/>
    <p:sldId id="319" r:id="rId55"/>
    <p:sldId id="320" r:id="rId56"/>
    <p:sldId id="295" r:id="rId57"/>
    <p:sldId id="291" r:id="rId58"/>
    <p:sldId id="292" r:id="rId59"/>
    <p:sldId id="293" r:id="rId60"/>
    <p:sldId id="294" r:id="rId61"/>
    <p:sldId id="318" r:id="rId62"/>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使用者" initials="W使" lastIdx="9" clrIdx="0">
    <p:extLst>
      <p:ext uri="{19B8F6BF-5375-455C-9EA6-DF929625EA0E}">
        <p15:presenceInfo xmlns:p15="http://schemas.microsoft.com/office/powerpoint/2012/main" userId="Windows 使用者"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7" autoAdjust="0"/>
    <p:restoredTop sz="94698" autoAdjust="0"/>
  </p:normalViewPr>
  <p:slideViewPr>
    <p:cSldViewPr snapToGrid="0">
      <p:cViewPr varScale="1">
        <p:scale>
          <a:sx n="111" d="100"/>
          <a:sy n="111" d="100"/>
        </p:scale>
        <p:origin x="664" y="160"/>
      </p:cViewPr>
      <p:guideLst/>
    </p:cSldViewPr>
  </p:slideViewPr>
  <p:notesTextViewPr>
    <p:cViewPr>
      <p:scale>
        <a:sx n="1" d="1"/>
        <a:sy n="1" d="1"/>
      </p:scale>
      <p:origin x="0" y="0"/>
    </p:cViewPr>
  </p:notesTextViewPr>
  <p:sorterViewPr>
    <p:cViewPr>
      <p:scale>
        <a:sx n="100" d="100"/>
        <a:sy n="100" d="100"/>
      </p:scale>
      <p:origin x="0" y="-17006"/>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12-08T21:24:00.653" idx="1">
    <p:pos x="10" y="10"/>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12-06T09:13:48.223" idx="2">
    <p:pos x="10" y="10"/>
    <p:text>由於他們project最初靈感來自細胞療法中的細胞行為，因此他們請教了他們學校免疫學教授，來了解有關細胞療法的詳細案例以及他們以LightOn系統調控基因在治療上的可行性。                                        教授還建議他們在當地醫院進行進一步的社會調查，以從醫生和護士那裡獲得更多信息，以更了解基礎研究與醫療治療策略之間的差異。</p:text>
    <p:extLst>
      <p:ext uri="{C676402C-5697-4E1C-873F-D02D1690AC5C}">
        <p15:threadingInfo xmlns:p15="http://schemas.microsoft.com/office/powerpoint/2012/main" timeZoneBias="-480"/>
      </p:ext>
    </p:extLst>
  </p:cm>
  <p:cm authorId="1" dt="2019-12-06T09:21:38.632" idx="3">
    <p:pos x="10" y="146"/>
    <p:text>腫瘤科的醫生向他們介紹了一些傳統癌症療法（例如放療和化學療法）的附帶損害和改善，並為他們的project提出了建議和指導。                                         (然而整篇都沒說給了什麼意見........)</p:text>
    <p:extLst>
      <p:ext uri="{C676402C-5697-4E1C-873F-D02D1690AC5C}">
        <p15:threadingInfo xmlns:p15="http://schemas.microsoft.com/office/powerpoint/2012/main" timeZoneBias="-480">
          <p15:parentCm authorId="1" idx="2"/>
        </p15:threadingInfo>
      </p:ext>
    </p:extLst>
  </p:cm>
  <p:cm authorId="1" dt="2019-12-06T09:30:06.444" idx="4">
    <p:pos x="10" y="282"/>
    <p:text>之後他們參觀了醫院的生物治療室，教授為他們介紹免疫療法的發展歷史以及現有免疫療法的機理。</p:text>
    <p:extLst>
      <p:ext uri="{C676402C-5697-4E1C-873F-D02D1690AC5C}">
        <p15:threadingInfo xmlns:p15="http://schemas.microsoft.com/office/powerpoint/2012/main" timeZoneBias="-480">
          <p15:parentCm authorId="1" idx="2"/>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12-06T09:56:50.251" idx="5">
    <p:pos x="780" y="1176"/>
    <p:text>1.他們覺得“複雜細胞行為”這個概念的普及可以有效地幫助公眾更好地了解人體的運作方式。因此，他們製作了一個卡通漫畫，描述細胞的複雜行為調控，並將其上傳到社交媒體上。並且獲得了很多正向的回饋。</p:text>
    <p:extLst>
      <p:ext uri="{C676402C-5697-4E1C-873F-D02D1690AC5C}">
        <p15:threadingInfo xmlns:p15="http://schemas.microsoft.com/office/powerpoint/2012/main" timeZoneBias="-480"/>
      </p:ext>
    </p:extLst>
  </p:cm>
  <p:cm authorId="1" dt="2019-12-06T10:13:25.894" idx="7">
    <p:pos x="780" y="1312"/>
    <p:text>2.他們還參觀了高中，並就iGEM和“複雜細胞行為”的概念進行了演講。</p:text>
    <p:extLst>
      <p:ext uri="{C676402C-5697-4E1C-873F-D02D1690AC5C}">
        <p15:threadingInfo xmlns:p15="http://schemas.microsoft.com/office/powerpoint/2012/main" timeZoneBias="-480">
          <p15:parentCm authorId="1" idx="5"/>
        </p15:threadingInfo>
      </p:ext>
    </p:extLst>
  </p:cm>
  <p:cm authorId="1" dt="2019-12-06T10:13:46.645" idx="8">
    <p:pos x="780" y="1448"/>
    <p:text>3.他們雙方都認為，當前的醫療機構應該對新的免疫療法更加開放，並積極向患者和社會宣傳免疫療法/細胞療法的優缺點，從而在公眾中形成更全面的了解。同時也希望醫療機構和科研機構可以接受更多的社會實踐團體，例如iGEM團隊。透過互相交流，增進了解，並促進傳播科普知識。</p:text>
    <p:extLst>
      <p:ext uri="{C676402C-5697-4E1C-873F-D02D1690AC5C}">
        <p15:threadingInfo xmlns:p15="http://schemas.microsoft.com/office/powerpoint/2012/main" timeZoneBias="-480">
          <p15:parentCm authorId="1" idx="5"/>
        </p15:threadingInfo>
      </p:ext>
    </p:extLst>
  </p:cm>
  <p:cm authorId="1" dt="2019-12-06T10:14:33.179" idx="9">
    <p:pos x="780" y="1584"/>
    <p:text/>
    <p:extLst>
      <p:ext uri="{C676402C-5697-4E1C-873F-D02D1690AC5C}">
        <p15:threadingInfo xmlns:p15="http://schemas.microsoft.com/office/powerpoint/2012/main" timeZoneBias="-480">
          <p15:parentCm authorId="1" idx="5"/>
        </p15:threadingInfo>
      </p:ext>
    </p:extLst>
  </p:cm>
</p:cmLst>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D9D116F-6D2B-4974-BD13-05C901C118A2}" type="doc">
      <dgm:prSet loTypeId="urn:microsoft.com/office/officeart/2008/layout/RadialCluster" loCatId="relationship" qsTypeId="urn:microsoft.com/office/officeart/2005/8/quickstyle/simple1" qsCatId="simple" csTypeId="urn:microsoft.com/office/officeart/2005/8/colors/accent1_1" csCatId="accent1" phldr="1"/>
      <dgm:spPr/>
      <dgm:t>
        <a:bodyPr/>
        <a:lstStyle/>
        <a:p>
          <a:endParaRPr lang="zh-TW" altLang="en-US"/>
        </a:p>
      </dgm:t>
    </dgm:pt>
    <dgm:pt modelId="{32EE90B7-A06B-4EA5-B725-64C1A11BBB8B}">
      <dgm:prSet phldrT="[文字]"/>
      <dgm:spPr/>
      <dgm:t>
        <a:bodyPr/>
        <a:lstStyle/>
        <a:p>
          <a:r>
            <a:rPr lang="en-US" altLang="zh-TW" dirty="0"/>
            <a:t>Human practice</a:t>
          </a:r>
          <a:endParaRPr lang="zh-TW" altLang="en-US" dirty="0"/>
        </a:p>
      </dgm:t>
    </dgm:pt>
    <dgm:pt modelId="{8A987DC3-49DB-4B88-8DAB-D97CEB865BF1}" type="parTrans" cxnId="{6EC1D175-C446-47EF-88D3-8333BCAD8FBB}">
      <dgm:prSet/>
      <dgm:spPr/>
      <dgm:t>
        <a:bodyPr/>
        <a:lstStyle/>
        <a:p>
          <a:endParaRPr lang="zh-TW" altLang="en-US"/>
        </a:p>
      </dgm:t>
    </dgm:pt>
    <dgm:pt modelId="{3C1DFF9B-4D89-4CC8-8E5B-2EB1A0D40488}" type="sibTrans" cxnId="{6EC1D175-C446-47EF-88D3-8333BCAD8FBB}">
      <dgm:prSet/>
      <dgm:spPr/>
      <dgm:t>
        <a:bodyPr/>
        <a:lstStyle/>
        <a:p>
          <a:endParaRPr lang="zh-TW" altLang="en-US"/>
        </a:p>
      </dgm:t>
    </dgm:pt>
    <dgm:pt modelId="{A01BC8CE-6C0B-4C8A-83C0-0B974D34EB39}">
      <dgm:prSet phldrT="[文字]"/>
      <dgm:spPr/>
      <dgm:t>
        <a:bodyPr/>
        <a:lstStyle/>
        <a:p>
          <a:r>
            <a:rPr lang="en-US" altLang="zh-TW" dirty="0"/>
            <a:t>Integrated Human Practice</a:t>
          </a:r>
        </a:p>
      </dgm:t>
    </dgm:pt>
    <dgm:pt modelId="{08D1FED1-A911-4C8A-99FD-DE7DCECAA6EA}" type="parTrans" cxnId="{83606B20-D718-4DF5-8A97-7ADA807D5C66}">
      <dgm:prSet/>
      <dgm:spPr/>
      <dgm:t>
        <a:bodyPr/>
        <a:lstStyle/>
        <a:p>
          <a:endParaRPr lang="zh-TW" altLang="en-US"/>
        </a:p>
      </dgm:t>
    </dgm:pt>
    <dgm:pt modelId="{E5878DBF-22F8-45D4-AE0C-16BBE56637B2}" type="sibTrans" cxnId="{83606B20-D718-4DF5-8A97-7ADA807D5C66}">
      <dgm:prSet/>
      <dgm:spPr/>
      <dgm:t>
        <a:bodyPr/>
        <a:lstStyle/>
        <a:p>
          <a:endParaRPr lang="zh-TW" altLang="en-US"/>
        </a:p>
      </dgm:t>
    </dgm:pt>
    <dgm:pt modelId="{66691EE7-4311-4F9B-8C12-0F9EFB789327}">
      <dgm:prSet phldrT="[文字]"/>
      <dgm:spPr/>
      <dgm:t>
        <a:bodyPr/>
        <a:lstStyle/>
        <a:p>
          <a:r>
            <a:rPr lang="en-US" altLang="zh-TW" dirty="0"/>
            <a:t>Public engagement</a:t>
          </a:r>
          <a:endParaRPr lang="zh-TW" altLang="en-US" dirty="0"/>
        </a:p>
      </dgm:t>
    </dgm:pt>
    <dgm:pt modelId="{12FC4859-F911-4016-A6DB-001615FF75FD}" type="parTrans" cxnId="{802DE10F-E803-456C-BCC8-3C3F5082F202}">
      <dgm:prSet/>
      <dgm:spPr/>
      <dgm:t>
        <a:bodyPr/>
        <a:lstStyle/>
        <a:p>
          <a:endParaRPr lang="zh-TW" altLang="en-US"/>
        </a:p>
      </dgm:t>
    </dgm:pt>
    <dgm:pt modelId="{14EF610E-C290-45C0-B636-1B9D7337F4BD}" type="sibTrans" cxnId="{802DE10F-E803-456C-BCC8-3C3F5082F202}">
      <dgm:prSet/>
      <dgm:spPr/>
      <dgm:t>
        <a:bodyPr/>
        <a:lstStyle/>
        <a:p>
          <a:endParaRPr lang="zh-TW" altLang="en-US"/>
        </a:p>
      </dgm:t>
    </dgm:pt>
    <dgm:pt modelId="{EAEA9F5D-F1D5-4F3F-9678-0082C43356E4}">
      <dgm:prSet phldrT="[文字]"/>
      <dgm:spPr/>
      <dgm:t>
        <a:bodyPr/>
        <a:lstStyle/>
        <a:p>
          <a:r>
            <a:rPr lang="en-US" altLang="zh-TW" dirty="0"/>
            <a:t>Collaboration </a:t>
          </a:r>
          <a:endParaRPr lang="zh-TW" altLang="en-US" dirty="0"/>
        </a:p>
      </dgm:t>
    </dgm:pt>
    <dgm:pt modelId="{95EB119D-3FDB-4AE1-9E5E-2684A3D2DD75}" type="parTrans" cxnId="{F8872A6F-C58C-49B8-BF5F-6F7CB8BFB940}">
      <dgm:prSet/>
      <dgm:spPr/>
      <dgm:t>
        <a:bodyPr/>
        <a:lstStyle/>
        <a:p>
          <a:endParaRPr lang="zh-TW" altLang="en-US"/>
        </a:p>
      </dgm:t>
    </dgm:pt>
    <dgm:pt modelId="{297DF50A-BE10-4972-8C56-4AF42A32E177}" type="sibTrans" cxnId="{F8872A6F-C58C-49B8-BF5F-6F7CB8BFB940}">
      <dgm:prSet/>
      <dgm:spPr/>
      <dgm:t>
        <a:bodyPr/>
        <a:lstStyle/>
        <a:p>
          <a:endParaRPr lang="zh-TW" altLang="en-US"/>
        </a:p>
      </dgm:t>
    </dgm:pt>
    <dgm:pt modelId="{8383B851-F4B8-40D6-978B-7EB4E2ECB2E3}" type="pres">
      <dgm:prSet presAssocID="{6D9D116F-6D2B-4974-BD13-05C901C118A2}" presName="Name0" presStyleCnt="0">
        <dgm:presLayoutVars>
          <dgm:chMax val="1"/>
          <dgm:chPref val="1"/>
          <dgm:dir/>
          <dgm:animOne val="branch"/>
          <dgm:animLvl val="lvl"/>
        </dgm:presLayoutVars>
      </dgm:prSet>
      <dgm:spPr/>
    </dgm:pt>
    <dgm:pt modelId="{A4441FE4-4FAB-4A73-A060-4DAF90F22330}" type="pres">
      <dgm:prSet presAssocID="{32EE90B7-A06B-4EA5-B725-64C1A11BBB8B}" presName="singleCycle" presStyleCnt="0"/>
      <dgm:spPr/>
    </dgm:pt>
    <dgm:pt modelId="{443321D5-1938-4A14-9919-D1216A6A7CD0}" type="pres">
      <dgm:prSet presAssocID="{32EE90B7-A06B-4EA5-B725-64C1A11BBB8B}" presName="singleCenter" presStyleLbl="node1" presStyleIdx="0" presStyleCnt="4" custScaleX="154464" custScaleY="124092">
        <dgm:presLayoutVars>
          <dgm:chMax val="7"/>
          <dgm:chPref val="7"/>
        </dgm:presLayoutVars>
      </dgm:prSet>
      <dgm:spPr/>
    </dgm:pt>
    <dgm:pt modelId="{35047915-EB06-42AC-9ED5-FDF70EDEB577}" type="pres">
      <dgm:prSet presAssocID="{08D1FED1-A911-4C8A-99FD-DE7DCECAA6EA}" presName="Name56" presStyleLbl="parChTrans1D2" presStyleIdx="0" presStyleCnt="3"/>
      <dgm:spPr/>
    </dgm:pt>
    <dgm:pt modelId="{7D979192-437A-4F32-8AE9-EA990A724C99}" type="pres">
      <dgm:prSet presAssocID="{A01BC8CE-6C0B-4C8A-83C0-0B974D34EB39}" presName="text0" presStyleLbl="node1" presStyleIdx="1" presStyleCnt="4" custScaleX="285646" custScaleY="158591" custRadScaleRad="99624" custRadScaleInc="1894">
        <dgm:presLayoutVars>
          <dgm:bulletEnabled val="1"/>
        </dgm:presLayoutVars>
      </dgm:prSet>
      <dgm:spPr/>
    </dgm:pt>
    <dgm:pt modelId="{D4898288-7521-4C82-9C70-DAC704987715}" type="pres">
      <dgm:prSet presAssocID="{12FC4859-F911-4016-A6DB-001615FF75FD}" presName="Name56" presStyleLbl="parChTrans1D2" presStyleIdx="1" presStyleCnt="3"/>
      <dgm:spPr/>
    </dgm:pt>
    <dgm:pt modelId="{46B6DA87-E8B3-4E0E-9865-F0F0FAF18EE2}" type="pres">
      <dgm:prSet presAssocID="{66691EE7-4311-4F9B-8C12-0F9EFB789327}" presName="text0" presStyleLbl="node1" presStyleIdx="2" presStyleCnt="4" custScaleX="264569" custScaleY="192915" custRadScaleRad="152429" custRadScaleInc="-8604">
        <dgm:presLayoutVars>
          <dgm:bulletEnabled val="1"/>
        </dgm:presLayoutVars>
      </dgm:prSet>
      <dgm:spPr/>
    </dgm:pt>
    <dgm:pt modelId="{FA5EDC00-4E7C-4AB4-ACCA-0FC7CE055BE5}" type="pres">
      <dgm:prSet presAssocID="{95EB119D-3FDB-4AE1-9E5E-2684A3D2DD75}" presName="Name56" presStyleLbl="parChTrans1D2" presStyleIdx="2" presStyleCnt="3"/>
      <dgm:spPr/>
    </dgm:pt>
    <dgm:pt modelId="{7241D4AA-5021-43BA-86A6-4E4445B68A78}" type="pres">
      <dgm:prSet presAssocID="{EAEA9F5D-F1D5-4F3F-9678-0082C43356E4}" presName="text0" presStyleLbl="node1" presStyleIdx="3" presStyleCnt="4" custScaleX="270974" custScaleY="169218" custRadScaleRad="154088" custRadScaleInc="13806">
        <dgm:presLayoutVars>
          <dgm:bulletEnabled val="1"/>
        </dgm:presLayoutVars>
      </dgm:prSet>
      <dgm:spPr/>
    </dgm:pt>
  </dgm:ptLst>
  <dgm:cxnLst>
    <dgm:cxn modelId="{76E53D09-E2A8-4C52-BEA6-418C7E296FB8}" type="presOf" srcId="{6D9D116F-6D2B-4974-BD13-05C901C118A2}" destId="{8383B851-F4B8-40D6-978B-7EB4E2ECB2E3}" srcOrd="0" destOrd="0" presId="urn:microsoft.com/office/officeart/2008/layout/RadialCluster"/>
    <dgm:cxn modelId="{802DE10F-E803-456C-BCC8-3C3F5082F202}" srcId="{32EE90B7-A06B-4EA5-B725-64C1A11BBB8B}" destId="{66691EE7-4311-4F9B-8C12-0F9EFB789327}" srcOrd="1" destOrd="0" parTransId="{12FC4859-F911-4016-A6DB-001615FF75FD}" sibTransId="{14EF610E-C290-45C0-B636-1B9D7337F4BD}"/>
    <dgm:cxn modelId="{83606B20-D718-4DF5-8A97-7ADA807D5C66}" srcId="{32EE90B7-A06B-4EA5-B725-64C1A11BBB8B}" destId="{A01BC8CE-6C0B-4C8A-83C0-0B974D34EB39}" srcOrd="0" destOrd="0" parTransId="{08D1FED1-A911-4C8A-99FD-DE7DCECAA6EA}" sibTransId="{E5878DBF-22F8-45D4-AE0C-16BBE56637B2}"/>
    <dgm:cxn modelId="{E804203A-C3E2-489D-B92A-C7BA1D00446A}" type="presOf" srcId="{66691EE7-4311-4F9B-8C12-0F9EFB789327}" destId="{46B6DA87-E8B3-4E0E-9865-F0F0FAF18EE2}" srcOrd="0" destOrd="0" presId="urn:microsoft.com/office/officeart/2008/layout/RadialCluster"/>
    <dgm:cxn modelId="{EC0CA95B-AA9F-4D89-A0A4-875010ABD74C}" type="presOf" srcId="{EAEA9F5D-F1D5-4F3F-9678-0082C43356E4}" destId="{7241D4AA-5021-43BA-86A6-4E4445B68A78}" srcOrd="0" destOrd="0" presId="urn:microsoft.com/office/officeart/2008/layout/RadialCluster"/>
    <dgm:cxn modelId="{F8872A6F-C58C-49B8-BF5F-6F7CB8BFB940}" srcId="{32EE90B7-A06B-4EA5-B725-64C1A11BBB8B}" destId="{EAEA9F5D-F1D5-4F3F-9678-0082C43356E4}" srcOrd="2" destOrd="0" parTransId="{95EB119D-3FDB-4AE1-9E5E-2684A3D2DD75}" sibTransId="{297DF50A-BE10-4972-8C56-4AF42A32E177}"/>
    <dgm:cxn modelId="{6EC1D175-C446-47EF-88D3-8333BCAD8FBB}" srcId="{6D9D116F-6D2B-4974-BD13-05C901C118A2}" destId="{32EE90B7-A06B-4EA5-B725-64C1A11BBB8B}" srcOrd="0" destOrd="0" parTransId="{8A987DC3-49DB-4B88-8DAB-D97CEB865BF1}" sibTransId="{3C1DFF9B-4D89-4CC8-8E5B-2EB1A0D40488}"/>
    <dgm:cxn modelId="{F02E55A0-C6F2-4DE2-B4BD-02834B421137}" type="presOf" srcId="{32EE90B7-A06B-4EA5-B725-64C1A11BBB8B}" destId="{443321D5-1938-4A14-9919-D1216A6A7CD0}" srcOrd="0" destOrd="0" presId="urn:microsoft.com/office/officeart/2008/layout/RadialCluster"/>
    <dgm:cxn modelId="{CCACEAB2-5FA2-4AF7-AB65-8B38D721A020}" type="presOf" srcId="{A01BC8CE-6C0B-4C8A-83C0-0B974D34EB39}" destId="{7D979192-437A-4F32-8AE9-EA990A724C99}" srcOrd="0" destOrd="0" presId="urn:microsoft.com/office/officeart/2008/layout/RadialCluster"/>
    <dgm:cxn modelId="{00C42CCB-82B9-4E91-97DB-9356ACC85ADC}" type="presOf" srcId="{95EB119D-3FDB-4AE1-9E5E-2684A3D2DD75}" destId="{FA5EDC00-4E7C-4AB4-ACCA-0FC7CE055BE5}" srcOrd="0" destOrd="0" presId="urn:microsoft.com/office/officeart/2008/layout/RadialCluster"/>
    <dgm:cxn modelId="{88B8F6E9-FB85-4715-97C6-6D70586932E5}" type="presOf" srcId="{12FC4859-F911-4016-A6DB-001615FF75FD}" destId="{D4898288-7521-4C82-9C70-DAC704987715}" srcOrd="0" destOrd="0" presId="urn:microsoft.com/office/officeart/2008/layout/RadialCluster"/>
    <dgm:cxn modelId="{3B8266F0-A6C6-4D8A-8164-61C5B6965ABD}" type="presOf" srcId="{08D1FED1-A911-4C8A-99FD-DE7DCECAA6EA}" destId="{35047915-EB06-42AC-9ED5-FDF70EDEB577}" srcOrd="0" destOrd="0" presId="urn:microsoft.com/office/officeart/2008/layout/RadialCluster"/>
    <dgm:cxn modelId="{E28C4B5A-37B8-435B-9622-8D5E7844AF04}" type="presParOf" srcId="{8383B851-F4B8-40D6-978B-7EB4E2ECB2E3}" destId="{A4441FE4-4FAB-4A73-A060-4DAF90F22330}" srcOrd="0" destOrd="0" presId="urn:microsoft.com/office/officeart/2008/layout/RadialCluster"/>
    <dgm:cxn modelId="{BF66C898-BE66-4F4D-A5EB-75B69825DA5E}" type="presParOf" srcId="{A4441FE4-4FAB-4A73-A060-4DAF90F22330}" destId="{443321D5-1938-4A14-9919-D1216A6A7CD0}" srcOrd="0" destOrd="0" presId="urn:microsoft.com/office/officeart/2008/layout/RadialCluster"/>
    <dgm:cxn modelId="{78DA8ED3-1E4F-43E2-BCAC-378C7A5D4FD0}" type="presParOf" srcId="{A4441FE4-4FAB-4A73-A060-4DAF90F22330}" destId="{35047915-EB06-42AC-9ED5-FDF70EDEB577}" srcOrd="1" destOrd="0" presId="urn:microsoft.com/office/officeart/2008/layout/RadialCluster"/>
    <dgm:cxn modelId="{ADD654F3-AC87-420C-B650-237DECC98D1F}" type="presParOf" srcId="{A4441FE4-4FAB-4A73-A060-4DAF90F22330}" destId="{7D979192-437A-4F32-8AE9-EA990A724C99}" srcOrd="2" destOrd="0" presId="urn:microsoft.com/office/officeart/2008/layout/RadialCluster"/>
    <dgm:cxn modelId="{386A343E-45EB-43F1-8B13-A57B4EC06A6A}" type="presParOf" srcId="{A4441FE4-4FAB-4A73-A060-4DAF90F22330}" destId="{D4898288-7521-4C82-9C70-DAC704987715}" srcOrd="3" destOrd="0" presId="urn:microsoft.com/office/officeart/2008/layout/RadialCluster"/>
    <dgm:cxn modelId="{5A098339-B084-434A-94FB-C5E3C95C2E2D}" type="presParOf" srcId="{A4441FE4-4FAB-4A73-A060-4DAF90F22330}" destId="{46B6DA87-E8B3-4E0E-9865-F0F0FAF18EE2}" srcOrd="4" destOrd="0" presId="urn:microsoft.com/office/officeart/2008/layout/RadialCluster"/>
    <dgm:cxn modelId="{8FD747B5-E993-4EF0-AC15-EA0896D16F9A}" type="presParOf" srcId="{A4441FE4-4FAB-4A73-A060-4DAF90F22330}" destId="{FA5EDC00-4E7C-4AB4-ACCA-0FC7CE055BE5}" srcOrd="5" destOrd="0" presId="urn:microsoft.com/office/officeart/2008/layout/RadialCluster"/>
    <dgm:cxn modelId="{2ED58AE6-D432-4CB6-ADDB-4F31F855D054}" type="presParOf" srcId="{A4441FE4-4FAB-4A73-A060-4DAF90F22330}" destId="{7241D4AA-5021-43BA-86A6-4E4445B68A78}" srcOrd="6" destOrd="0" presId="urn:microsoft.com/office/officeart/2008/layout/RadialCluster"/>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137E2E93-29CB-408C-8BEC-E8728ADF9F43}"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zh-TW" altLang="en-US"/>
        </a:p>
      </dgm:t>
    </dgm:pt>
    <dgm:pt modelId="{3FAA2F12-FEFA-41E7-B214-2798FF8DC56E}">
      <dgm:prSet phldrT="[文字]"/>
      <dgm:spPr/>
      <dgm:t>
        <a:bodyPr/>
        <a:lstStyle/>
        <a:p>
          <a:r>
            <a:rPr lang="en-US" altLang="zh-TW" dirty="0" err="1"/>
            <a:t>Whu</a:t>
          </a:r>
          <a:r>
            <a:rPr lang="en-US" altLang="zh-TW" dirty="0"/>
            <a:t>-China</a:t>
          </a:r>
          <a:endParaRPr lang="zh-TW" altLang="en-US" dirty="0"/>
        </a:p>
      </dgm:t>
    </dgm:pt>
    <dgm:pt modelId="{06F1408B-471D-493D-BE6B-1C1943764FEE}" type="parTrans" cxnId="{D9CA7ACD-6AB0-41A3-9338-EA91DECFE3D5}">
      <dgm:prSet/>
      <dgm:spPr/>
      <dgm:t>
        <a:bodyPr/>
        <a:lstStyle/>
        <a:p>
          <a:endParaRPr lang="zh-TW" altLang="en-US"/>
        </a:p>
      </dgm:t>
    </dgm:pt>
    <dgm:pt modelId="{9285CF27-FF23-41D3-8258-D16B1C5BC744}" type="sibTrans" cxnId="{D9CA7ACD-6AB0-41A3-9338-EA91DECFE3D5}">
      <dgm:prSet/>
      <dgm:spPr/>
      <dgm:t>
        <a:bodyPr/>
        <a:lstStyle/>
        <a:p>
          <a:endParaRPr lang="zh-TW" altLang="en-US"/>
        </a:p>
      </dgm:t>
    </dgm:pt>
    <dgm:pt modelId="{3184460D-D93F-458C-9389-9A51668AE568}">
      <dgm:prSet phldrT="[文字]"/>
      <dgm:spPr/>
      <dgm:t>
        <a:bodyPr/>
        <a:lstStyle/>
        <a:p>
          <a:r>
            <a:rPr lang="en-US" b="0" i="0" dirty="0"/>
            <a:t>blue light penetration efficiency</a:t>
          </a:r>
          <a:endParaRPr lang="zh-TW" altLang="en-US" dirty="0"/>
        </a:p>
      </dgm:t>
    </dgm:pt>
    <dgm:pt modelId="{661F4E3C-FD38-45BE-A0A7-9E180E85E454}" type="parTrans" cxnId="{5F67FF9D-BF6E-4367-9283-F873596DA966}">
      <dgm:prSet/>
      <dgm:spPr/>
      <dgm:t>
        <a:bodyPr/>
        <a:lstStyle/>
        <a:p>
          <a:endParaRPr lang="zh-TW" altLang="en-US"/>
        </a:p>
      </dgm:t>
    </dgm:pt>
    <dgm:pt modelId="{67637EA9-008B-4A7C-B042-A9397D010B7B}" type="sibTrans" cxnId="{5F67FF9D-BF6E-4367-9283-F873596DA966}">
      <dgm:prSet/>
      <dgm:spPr/>
      <dgm:t>
        <a:bodyPr/>
        <a:lstStyle/>
        <a:p>
          <a:endParaRPr lang="zh-TW" altLang="en-US"/>
        </a:p>
      </dgm:t>
    </dgm:pt>
    <dgm:pt modelId="{6DFB4B8E-565D-496B-97A9-158C906EF96A}">
      <dgm:prSet phldrT="[文字]"/>
      <dgm:spPr/>
      <dgm:t>
        <a:bodyPr/>
        <a:lstStyle/>
        <a:p>
          <a:r>
            <a:rPr lang="en-US" b="0" i="0" dirty="0"/>
            <a:t>maintain the cell state in long term experiments</a:t>
          </a:r>
          <a:endParaRPr lang="zh-TW" altLang="en-US" dirty="0"/>
        </a:p>
      </dgm:t>
    </dgm:pt>
    <dgm:pt modelId="{2153F2A7-BB9F-4E6E-8BB8-3C100EF77804}" type="parTrans" cxnId="{D65253C2-BD97-4ECA-8A38-28EC280DE1B8}">
      <dgm:prSet/>
      <dgm:spPr/>
      <dgm:t>
        <a:bodyPr/>
        <a:lstStyle/>
        <a:p>
          <a:endParaRPr lang="zh-TW" altLang="en-US"/>
        </a:p>
      </dgm:t>
    </dgm:pt>
    <dgm:pt modelId="{DBEE43EB-087D-467E-AFBF-E644536200F7}" type="sibTrans" cxnId="{D65253C2-BD97-4ECA-8A38-28EC280DE1B8}">
      <dgm:prSet/>
      <dgm:spPr/>
      <dgm:t>
        <a:bodyPr/>
        <a:lstStyle/>
        <a:p>
          <a:endParaRPr lang="zh-TW" altLang="en-US"/>
        </a:p>
      </dgm:t>
    </dgm:pt>
    <dgm:pt modelId="{DF39BD4C-29C5-4D04-8222-D78AD3932283}">
      <dgm:prSet phldrT="[文字]"/>
      <dgm:spPr/>
      <dgm:t>
        <a:bodyPr/>
        <a:lstStyle/>
        <a:p>
          <a:r>
            <a:rPr lang="en-US" b="0" i="0" dirty="0"/>
            <a:t>SYSU-Medicine</a:t>
          </a:r>
          <a:endParaRPr lang="zh-TW" altLang="en-US" dirty="0"/>
        </a:p>
      </dgm:t>
    </dgm:pt>
    <dgm:pt modelId="{4B3E4758-F6D8-4E4A-AC2C-D663213415E7}" type="parTrans" cxnId="{3A72AF4C-F0F0-4934-8BAE-068B6AC444E9}">
      <dgm:prSet/>
      <dgm:spPr/>
      <dgm:t>
        <a:bodyPr/>
        <a:lstStyle/>
        <a:p>
          <a:endParaRPr lang="zh-TW" altLang="en-US"/>
        </a:p>
      </dgm:t>
    </dgm:pt>
    <dgm:pt modelId="{6F9808CF-E752-405D-95A8-DC22705B4AA3}" type="sibTrans" cxnId="{3A72AF4C-F0F0-4934-8BAE-068B6AC444E9}">
      <dgm:prSet/>
      <dgm:spPr/>
      <dgm:t>
        <a:bodyPr/>
        <a:lstStyle/>
        <a:p>
          <a:endParaRPr lang="zh-TW" altLang="en-US"/>
        </a:p>
      </dgm:t>
    </dgm:pt>
    <dgm:pt modelId="{283B2F50-F4C5-470B-BAEF-B92FC03DE9B7}">
      <dgm:prSet phldrT="[文字]"/>
      <dgm:spPr/>
      <dgm:t>
        <a:bodyPr/>
        <a:lstStyle/>
        <a:p>
          <a:r>
            <a:rPr lang="en-US" b="0" i="0" dirty="0"/>
            <a:t>Efficiency of HeLa cell line transfection</a:t>
          </a:r>
          <a:endParaRPr lang="zh-TW" altLang="en-US" dirty="0"/>
        </a:p>
      </dgm:t>
    </dgm:pt>
    <dgm:pt modelId="{F8BBB74E-65BD-4DAF-84DD-F85FB71CE54A}" type="parTrans" cxnId="{640EC6EC-3DED-493A-8C7C-1064CBDA7831}">
      <dgm:prSet/>
      <dgm:spPr/>
      <dgm:t>
        <a:bodyPr/>
        <a:lstStyle/>
        <a:p>
          <a:endParaRPr lang="zh-TW" altLang="en-US"/>
        </a:p>
      </dgm:t>
    </dgm:pt>
    <dgm:pt modelId="{6E8B7DED-48E2-4218-9FDA-D5C7687F2505}" type="sibTrans" cxnId="{640EC6EC-3DED-493A-8C7C-1064CBDA7831}">
      <dgm:prSet/>
      <dgm:spPr/>
      <dgm:t>
        <a:bodyPr/>
        <a:lstStyle/>
        <a:p>
          <a:endParaRPr lang="zh-TW" altLang="en-US"/>
        </a:p>
      </dgm:t>
    </dgm:pt>
    <dgm:pt modelId="{133F447A-8291-42FD-9D18-609AA0CBB9D4}">
      <dgm:prSet phldrT="[文字]"/>
      <dgm:spPr/>
      <dgm:t>
        <a:bodyPr/>
        <a:lstStyle/>
        <a:p>
          <a:r>
            <a:rPr lang="en-US" b="0" i="0" dirty="0"/>
            <a:t>2019 </a:t>
          </a:r>
          <a:r>
            <a:rPr lang="en-US" b="0" i="0" dirty="0" err="1"/>
            <a:t>iGEM</a:t>
          </a:r>
          <a:r>
            <a:rPr lang="en-US" b="0" i="0" dirty="0"/>
            <a:t> Southern China Regional Meeting</a:t>
          </a:r>
          <a:endParaRPr lang="zh-TW" altLang="en-US" dirty="0"/>
        </a:p>
      </dgm:t>
    </dgm:pt>
    <dgm:pt modelId="{3248E2E9-0263-453C-B93D-6FB051D4A118}" type="parTrans" cxnId="{6581E8E2-4403-474E-B4BF-2D6F38B4D3DA}">
      <dgm:prSet/>
      <dgm:spPr/>
      <dgm:t>
        <a:bodyPr/>
        <a:lstStyle/>
        <a:p>
          <a:endParaRPr lang="zh-TW" altLang="en-US"/>
        </a:p>
      </dgm:t>
    </dgm:pt>
    <dgm:pt modelId="{61725DF7-0C61-4B7B-A06E-3386A3F5EFDF}" type="sibTrans" cxnId="{6581E8E2-4403-474E-B4BF-2D6F38B4D3DA}">
      <dgm:prSet/>
      <dgm:spPr/>
      <dgm:t>
        <a:bodyPr/>
        <a:lstStyle/>
        <a:p>
          <a:endParaRPr lang="zh-TW" altLang="en-US"/>
        </a:p>
      </dgm:t>
    </dgm:pt>
    <dgm:pt modelId="{A736D267-DC6D-44DB-951E-E5922670C2E8}">
      <dgm:prSet phldrT="[文字]"/>
      <dgm:spPr/>
      <dgm:t>
        <a:bodyPr/>
        <a:lstStyle/>
        <a:p>
          <a:r>
            <a:rPr lang="en-US" b="0" i="0" dirty="0"/>
            <a:t>Exchange projects with many teams and showed their preliminary projects.</a:t>
          </a:r>
          <a:endParaRPr lang="zh-TW" altLang="en-US" dirty="0"/>
        </a:p>
      </dgm:t>
    </dgm:pt>
    <dgm:pt modelId="{368BF08C-2EF3-4E1A-8895-32D724B24669}" type="parTrans" cxnId="{5412936F-9062-4674-9353-153CC6CFF2B5}">
      <dgm:prSet/>
      <dgm:spPr/>
      <dgm:t>
        <a:bodyPr/>
        <a:lstStyle/>
        <a:p>
          <a:endParaRPr lang="zh-TW" altLang="en-US"/>
        </a:p>
      </dgm:t>
    </dgm:pt>
    <dgm:pt modelId="{D7375AA4-3220-43B4-8D46-7B6292327923}" type="sibTrans" cxnId="{5412936F-9062-4674-9353-153CC6CFF2B5}">
      <dgm:prSet/>
      <dgm:spPr/>
      <dgm:t>
        <a:bodyPr/>
        <a:lstStyle/>
        <a:p>
          <a:endParaRPr lang="zh-TW" altLang="en-US"/>
        </a:p>
      </dgm:t>
    </dgm:pt>
    <dgm:pt modelId="{32A44F16-36E0-43C6-9DF2-2B9B54F7F108}" type="pres">
      <dgm:prSet presAssocID="{137E2E93-29CB-408C-8BEC-E8728ADF9F43}" presName="Name0" presStyleCnt="0">
        <dgm:presLayoutVars>
          <dgm:dir/>
          <dgm:animLvl val="lvl"/>
          <dgm:resizeHandles val="exact"/>
        </dgm:presLayoutVars>
      </dgm:prSet>
      <dgm:spPr/>
    </dgm:pt>
    <dgm:pt modelId="{D8C29444-90D0-4AFD-A416-B1FAF7B71BAE}" type="pres">
      <dgm:prSet presAssocID="{3FAA2F12-FEFA-41E7-B214-2798FF8DC56E}" presName="linNode" presStyleCnt="0"/>
      <dgm:spPr/>
    </dgm:pt>
    <dgm:pt modelId="{2D8E8CAE-5FA3-4AB1-83E7-4D5174EDBF7E}" type="pres">
      <dgm:prSet presAssocID="{3FAA2F12-FEFA-41E7-B214-2798FF8DC56E}" presName="parentText" presStyleLbl="node1" presStyleIdx="0" presStyleCnt="3">
        <dgm:presLayoutVars>
          <dgm:chMax val="1"/>
          <dgm:bulletEnabled val="1"/>
        </dgm:presLayoutVars>
      </dgm:prSet>
      <dgm:spPr/>
    </dgm:pt>
    <dgm:pt modelId="{0FC6F0B7-6E9E-40D1-9519-D0B99000F3D3}" type="pres">
      <dgm:prSet presAssocID="{3FAA2F12-FEFA-41E7-B214-2798FF8DC56E}" presName="descendantText" presStyleLbl="alignAccFollowNode1" presStyleIdx="0" presStyleCnt="3">
        <dgm:presLayoutVars>
          <dgm:bulletEnabled val="1"/>
        </dgm:presLayoutVars>
      </dgm:prSet>
      <dgm:spPr/>
    </dgm:pt>
    <dgm:pt modelId="{15A08E62-C428-4FBC-B777-93C23B684D3A}" type="pres">
      <dgm:prSet presAssocID="{9285CF27-FF23-41D3-8258-D16B1C5BC744}" presName="sp" presStyleCnt="0"/>
      <dgm:spPr/>
    </dgm:pt>
    <dgm:pt modelId="{B884274F-69A3-4A64-8F44-9DE14A41C4D1}" type="pres">
      <dgm:prSet presAssocID="{DF39BD4C-29C5-4D04-8222-D78AD3932283}" presName="linNode" presStyleCnt="0"/>
      <dgm:spPr/>
    </dgm:pt>
    <dgm:pt modelId="{EF713140-F1B8-4FC1-892E-F1E76E883B82}" type="pres">
      <dgm:prSet presAssocID="{DF39BD4C-29C5-4D04-8222-D78AD3932283}" presName="parentText" presStyleLbl="node1" presStyleIdx="1" presStyleCnt="3">
        <dgm:presLayoutVars>
          <dgm:chMax val="1"/>
          <dgm:bulletEnabled val="1"/>
        </dgm:presLayoutVars>
      </dgm:prSet>
      <dgm:spPr/>
    </dgm:pt>
    <dgm:pt modelId="{B5E27C14-68EF-4BAB-9A3F-314C31D0D7C7}" type="pres">
      <dgm:prSet presAssocID="{DF39BD4C-29C5-4D04-8222-D78AD3932283}" presName="descendantText" presStyleLbl="alignAccFollowNode1" presStyleIdx="1" presStyleCnt="3">
        <dgm:presLayoutVars>
          <dgm:bulletEnabled val="1"/>
        </dgm:presLayoutVars>
      </dgm:prSet>
      <dgm:spPr/>
    </dgm:pt>
    <dgm:pt modelId="{3FCBE2CB-D173-479F-9F98-4FB9AA39A8D9}" type="pres">
      <dgm:prSet presAssocID="{6F9808CF-E752-405D-95A8-DC22705B4AA3}" presName="sp" presStyleCnt="0"/>
      <dgm:spPr/>
    </dgm:pt>
    <dgm:pt modelId="{3F6821A2-5A1D-4352-929F-36FE1E505F88}" type="pres">
      <dgm:prSet presAssocID="{133F447A-8291-42FD-9D18-609AA0CBB9D4}" presName="linNode" presStyleCnt="0"/>
      <dgm:spPr/>
    </dgm:pt>
    <dgm:pt modelId="{60DAB06A-0861-4EA1-A248-9CEEEB0C5DEB}" type="pres">
      <dgm:prSet presAssocID="{133F447A-8291-42FD-9D18-609AA0CBB9D4}" presName="parentText" presStyleLbl="node1" presStyleIdx="2" presStyleCnt="3" custLinFactNeighborY="-1317">
        <dgm:presLayoutVars>
          <dgm:chMax val="1"/>
          <dgm:bulletEnabled val="1"/>
        </dgm:presLayoutVars>
      </dgm:prSet>
      <dgm:spPr/>
    </dgm:pt>
    <dgm:pt modelId="{3FEF71C7-D2A7-4295-A45A-B7AD757A2DA7}" type="pres">
      <dgm:prSet presAssocID="{133F447A-8291-42FD-9D18-609AA0CBB9D4}" presName="descendantText" presStyleLbl="alignAccFollowNode1" presStyleIdx="2" presStyleCnt="3">
        <dgm:presLayoutVars>
          <dgm:bulletEnabled val="1"/>
        </dgm:presLayoutVars>
      </dgm:prSet>
      <dgm:spPr/>
    </dgm:pt>
  </dgm:ptLst>
  <dgm:cxnLst>
    <dgm:cxn modelId="{12222B39-C5CD-4166-A8BA-2DAFF7F2AEE6}" type="presOf" srcId="{3184460D-D93F-458C-9389-9A51668AE568}" destId="{0FC6F0B7-6E9E-40D1-9519-D0B99000F3D3}" srcOrd="0" destOrd="0" presId="urn:microsoft.com/office/officeart/2005/8/layout/vList5"/>
    <dgm:cxn modelId="{FDFC403A-BBAA-4CC7-9FEE-9279DDF8BC40}" type="presOf" srcId="{A736D267-DC6D-44DB-951E-E5922670C2E8}" destId="{3FEF71C7-D2A7-4295-A45A-B7AD757A2DA7}" srcOrd="0" destOrd="0" presId="urn:microsoft.com/office/officeart/2005/8/layout/vList5"/>
    <dgm:cxn modelId="{3A72AF4C-F0F0-4934-8BAE-068B6AC444E9}" srcId="{137E2E93-29CB-408C-8BEC-E8728ADF9F43}" destId="{DF39BD4C-29C5-4D04-8222-D78AD3932283}" srcOrd="1" destOrd="0" parTransId="{4B3E4758-F6D8-4E4A-AC2C-D663213415E7}" sibTransId="{6F9808CF-E752-405D-95A8-DC22705B4AA3}"/>
    <dgm:cxn modelId="{5412936F-9062-4674-9353-153CC6CFF2B5}" srcId="{133F447A-8291-42FD-9D18-609AA0CBB9D4}" destId="{A736D267-DC6D-44DB-951E-E5922670C2E8}" srcOrd="0" destOrd="0" parTransId="{368BF08C-2EF3-4E1A-8895-32D724B24669}" sibTransId="{D7375AA4-3220-43B4-8D46-7B6292327923}"/>
    <dgm:cxn modelId="{5F67FF9D-BF6E-4367-9283-F873596DA966}" srcId="{3FAA2F12-FEFA-41E7-B214-2798FF8DC56E}" destId="{3184460D-D93F-458C-9389-9A51668AE568}" srcOrd="0" destOrd="0" parTransId="{661F4E3C-FD38-45BE-A0A7-9E180E85E454}" sibTransId="{67637EA9-008B-4A7C-B042-A9397D010B7B}"/>
    <dgm:cxn modelId="{0352A1AA-8E92-4A34-88BC-F0A98D567AFA}" type="presOf" srcId="{137E2E93-29CB-408C-8BEC-E8728ADF9F43}" destId="{32A44F16-36E0-43C6-9DF2-2B9B54F7F108}" srcOrd="0" destOrd="0" presId="urn:microsoft.com/office/officeart/2005/8/layout/vList5"/>
    <dgm:cxn modelId="{B09EF7AA-8571-4396-99F0-31AAAC8A90D3}" type="presOf" srcId="{3FAA2F12-FEFA-41E7-B214-2798FF8DC56E}" destId="{2D8E8CAE-5FA3-4AB1-83E7-4D5174EDBF7E}" srcOrd="0" destOrd="0" presId="urn:microsoft.com/office/officeart/2005/8/layout/vList5"/>
    <dgm:cxn modelId="{C5367EAD-49E8-4E11-8385-982BDE7B3FE2}" type="presOf" srcId="{283B2F50-F4C5-470B-BAEF-B92FC03DE9B7}" destId="{B5E27C14-68EF-4BAB-9A3F-314C31D0D7C7}" srcOrd="0" destOrd="0" presId="urn:microsoft.com/office/officeart/2005/8/layout/vList5"/>
    <dgm:cxn modelId="{523DB7BF-D10D-4AF5-AC6C-9346B5CB7050}" type="presOf" srcId="{6DFB4B8E-565D-496B-97A9-158C906EF96A}" destId="{0FC6F0B7-6E9E-40D1-9519-D0B99000F3D3}" srcOrd="0" destOrd="1" presId="urn:microsoft.com/office/officeart/2005/8/layout/vList5"/>
    <dgm:cxn modelId="{D65253C2-BD97-4ECA-8A38-28EC280DE1B8}" srcId="{3FAA2F12-FEFA-41E7-B214-2798FF8DC56E}" destId="{6DFB4B8E-565D-496B-97A9-158C906EF96A}" srcOrd="1" destOrd="0" parTransId="{2153F2A7-BB9F-4E6E-8BB8-3C100EF77804}" sibTransId="{DBEE43EB-087D-467E-AFBF-E644536200F7}"/>
    <dgm:cxn modelId="{D9CA7ACD-6AB0-41A3-9338-EA91DECFE3D5}" srcId="{137E2E93-29CB-408C-8BEC-E8728ADF9F43}" destId="{3FAA2F12-FEFA-41E7-B214-2798FF8DC56E}" srcOrd="0" destOrd="0" parTransId="{06F1408B-471D-493D-BE6B-1C1943764FEE}" sibTransId="{9285CF27-FF23-41D3-8258-D16B1C5BC744}"/>
    <dgm:cxn modelId="{BAB353DE-7A2E-4525-9D88-7E086BF5CF08}" type="presOf" srcId="{DF39BD4C-29C5-4D04-8222-D78AD3932283}" destId="{EF713140-F1B8-4FC1-892E-F1E76E883B82}" srcOrd="0" destOrd="0" presId="urn:microsoft.com/office/officeart/2005/8/layout/vList5"/>
    <dgm:cxn modelId="{6581E8E2-4403-474E-B4BF-2D6F38B4D3DA}" srcId="{137E2E93-29CB-408C-8BEC-E8728ADF9F43}" destId="{133F447A-8291-42FD-9D18-609AA0CBB9D4}" srcOrd="2" destOrd="0" parTransId="{3248E2E9-0263-453C-B93D-6FB051D4A118}" sibTransId="{61725DF7-0C61-4B7B-A06E-3386A3F5EFDF}"/>
    <dgm:cxn modelId="{640EC6EC-3DED-493A-8C7C-1064CBDA7831}" srcId="{DF39BD4C-29C5-4D04-8222-D78AD3932283}" destId="{283B2F50-F4C5-470B-BAEF-B92FC03DE9B7}" srcOrd="0" destOrd="0" parTransId="{F8BBB74E-65BD-4DAF-84DD-F85FB71CE54A}" sibTransId="{6E8B7DED-48E2-4218-9FDA-D5C7687F2505}"/>
    <dgm:cxn modelId="{2A5C6EED-35F1-4EB2-A4CF-80C7D9389891}" type="presOf" srcId="{133F447A-8291-42FD-9D18-609AA0CBB9D4}" destId="{60DAB06A-0861-4EA1-A248-9CEEEB0C5DEB}" srcOrd="0" destOrd="0" presId="urn:microsoft.com/office/officeart/2005/8/layout/vList5"/>
    <dgm:cxn modelId="{D8DEED9B-125D-4922-82EC-2215151049ED}" type="presParOf" srcId="{32A44F16-36E0-43C6-9DF2-2B9B54F7F108}" destId="{D8C29444-90D0-4AFD-A416-B1FAF7B71BAE}" srcOrd="0" destOrd="0" presId="urn:microsoft.com/office/officeart/2005/8/layout/vList5"/>
    <dgm:cxn modelId="{D7F0896C-8B9B-4BB1-854D-435AC7436156}" type="presParOf" srcId="{D8C29444-90D0-4AFD-A416-B1FAF7B71BAE}" destId="{2D8E8CAE-5FA3-4AB1-83E7-4D5174EDBF7E}" srcOrd="0" destOrd="0" presId="urn:microsoft.com/office/officeart/2005/8/layout/vList5"/>
    <dgm:cxn modelId="{045DDCD2-CE87-4365-86A2-5D5432D083FB}" type="presParOf" srcId="{D8C29444-90D0-4AFD-A416-B1FAF7B71BAE}" destId="{0FC6F0B7-6E9E-40D1-9519-D0B99000F3D3}" srcOrd="1" destOrd="0" presId="urn:microsoft.com/office/officeart/2005/8/layout/vList5"/>
    <dgm:cxn modelId="{5DDD768C-228D-44AB-AF41-1FF3B8B01800}" type="presParOf" srcId="{32A44F16-36E0-43C6-9DF2-2B9B54F7F108}" destId="{15A08E62-C428-4FBC-B777-93C23B684D3A}" srcOrd="1" destOrd="0" presId="urn:microsoft.com/office/officeart/2005/8/layout/vList5"/>
    <dgm:cxn modelId="{122012A4-A209-4084-992A-FB812080087B}" type="presParOf" srcId="{32A44F16-36E0-43C6-9DF2-2B9B54F7F108}" destId="{B884274F-69A3-4A64-8F44-9DE14A41C4D1}" srcOrd="2" destOrd="0" presId="urn:microsoft.com/office/officeart/2005/8/layout/vList5"/>
    <dgm:cxn modelId="{183F7066-5417-45FB-B42C-CF7EAC64E3BC}" type="presParOf" srcId="{B884274F-69A3-4A64-8F44-9DE14A41C4D1}" destId="{EF713140-F1B8-4FC1-892E-F1E76E883B82}" srcOrd="0" destOrd="0" presId="urn:microsoft.com/office/officeart/2005/8/layout/vList5"/>
    <dgm:cxn modelId="{E01D5333-FA6A-497E-BC63-F941BAFB0F51}" type="presParOf" srcId="{B884274F-69A3-4A64-8F44-9DE14A41C4D1}" destId="{B5E27C14-68EF-4BAB-9A3F-314C31D0D7C7}" srcOrd="1" destOrd="0" presId="urn:microsoft.com/office/officeart/2005/8/layout/vList5"/>
    <dgm:cxn modelId="{D4FEBCF2-3A50-49F4-AD92-4A58878DA418}" type="presParOf" srcId="{32A44F16-36E0-43C6-9DF2-2B9B54F7F108}" destId="{3FCBE2CB-D173-479F-9F98-4FB9AA39A8D9}" srcOrd="3" destOrd="0" presId="urn:microsoft.com/office/officeart/2005/8/layout/vList5"/>
    <dgm:cxn modelId="{A3C74C5B-C4FF-4AAF-A016-0514DC950084}" type="presParOf" srcId="{32A44F16-36E0-43C6-9DF2-2B9B54F7F108}" destId="{3F6821A2-5A1D-4352-929F-36FE1E505F88}" srcOrd="4" destOrd="0" presId="urn:microsoft.com/office/officeart/2005/8/layout/vList5"/>
    <dgm:cxn modelId="{D1BFD972-627D-4DCA-A967-10D8A3AB3493}" type="presParOf" srcId="{3F6821A2-5A1D-4352-929F-36FE1E505F88}" destId="{60DAB06A-0861-4EA1-A248-9CEEEB0C5DEB}" srcOrd="0" destOrd="0" presId="urn:microsoft.com/office/officeart/2005/8/layout/vList5"/>
    <dgm:cxn modelId="{0EB9857E-29ED-4D36-A6D3-380E15D43769}" type="presParOf" srcId="{3F6821A2-5A1D-4352-929F-36FE1E505F88}" destId="{3FEF71C7-D2A7-4295-A45A-B7AD757A2DA7}"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3321D5-1938-4A14-9919-D1216A6A7CD0}">
      <dsp:nvSpPr>
        <dsp:cNvPr id="0" name=""/>
        <dsp:cNvSpPr/>
      </dsp:nvSpPr>
      <dsp:spPr>
        <a:xfrm>
          <a:off x="4264477" y="2088386"/>
          <a:ext cx="2349751" cy="1887723"/>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88900" rIns="88900" bIns="88900" numCol="1" spcCol="1270" anchor="ctr" anchorCtr="0">
          <a:noAutofit/>
        </a:bodyPr>
        <a:lstStyle/>
        <a:p>
          <a:pPr marL="0" lvl="0" indent="0" algn="ctr" defTabSz="1555750">
            <a:lnSpc>
              <a:spcPct val="90000"/>
            </a:lnSpc>
            <a:spcBef>
              <a:spcPct val="0"/>
            </a:spcBef>
            <a:spcAft>
              <a:spcPct val="35000"/>
            </a:spcAft>
            <a:buNone/>
          </a:pPr>
          <a:r>
            <a:rPr lang="en-US" altLang="zh-TW" sz="3500" kern="1200" dirty="0"/>
            <a:t>Human practice</a:t>
          </a:r>
          <a:endParaRPr lang="zh-TW" altLang="en-US" sz="3500" kern="1200" dirty="0"/>
        </a:p>
      </dsp:txBody>
      <dsp:txXfrm>
        <a:off x="4356628" y="2180537"/>
        <a:ext cx="2165449" cy="1703421"/>
      </dsp:txXfrm>
    </dsp:sp>
    <dsp:sp modelId="{35047915-EB06-42AC-9ED5-FDF70EDEB577}">
      <dsp:nvSpPr>
        <dsp:cNvPr id="0" name=""/>
        <dsp:cNvSpPr/>
      </dsp:nvSpPr>
      <dsp:spPr>
        <a:xfrm rot="16268184">
          <a:off x="5175733" y="1800387"/>
          <a:ext cx="576112" cy="0"/>
        </a:xfrm>
        <a:custGeom>
          <a:avLst/>
          <a:gdLst/>
          <a:ahLst/>
          <a:cxnLst/>
          <a:rect l="0" t="0" r="0" b="0"/>
          <a:pathLst>
            <a:path>
              <a:moveTo>
                <a:pt x="0" y="0"/>
              </a:moveTo>
              <a:lnTo>
                <a:pt x="576112" y="0"/>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979192-437A-4F32-8AE9-EA990A724C99}">
      <dsp:nvSpPr>
        <dsp:cNvPr id="0" name=""/>
        <dsp:cNvSpPr/>
      </dsp:nvSpPr>
      <dsp:spPr>
        <a:xfrm>
          <a:off x="4029848" y="-104008"/>
          <a:ext cx="2911371" cy="1616396"/>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740" tIns="78740" rIns="78740" bIns="78740" numCol="1" spcCol="1270" anchor="ctr" anchorCtr="0">
          <a:noAutofit/>
        </a:bodyPr>
        <a:lstStyle/>
        <a:p>
          <a:pPr marL="0" lvl="0" indent="0" algn="ctr" defTabSz="1377950">
            <a:lnSpc>
              <a:spcPct val="90000"/>
            </a:lnSpc>
            <a:spcBef>
              <a:spcPct val="0"/>
            </a:spcBef>
            <a:spcAft>
              <a:spcPct val="35000"/>
            </a:spcAft>
            <a:buNone/>
          </a:pPr>
          <a:r>
            <a:rPr lang="en-US" altLang="zh-TW" sz="3100" kern="1200" dirty="0"/>
            <a:t>Integrated Human Practice</a:t>
          </a:r>
        </a:p>
      </dsp:txBody>
      <dsp:txXfrm>
        <a:off x="4108754" y="-25102"/>
        <a:ext cx="2753559" cy="1458584"/>
      </dsp:txXfrm>
    </dsp:sp>
    <dsp:sp modelId="{D4898288-7521-4C82-9C70-DAC704987715}">
      <dsp:nvSpPr>
        <dsp:cNvPr id="0" name=""/>
        <dsp:cNvSpPr/>
      </dsp:nvSpPr>
      <dsp:spPr>
        <a:xfrm rot="1192360">
          <a:off x="6591749" y="3585237"/>
          <a:ext cx="754994" cy="0"/>
        </a:xfrm>
        <a:custGeom>
          <a:avLst/>
          <a:gdLst/>
          <a:ahLst/>
          <a:cxnLst/>
          <a:rect l="0" t="0" r="0" b="0"/>
          <a:pathLst>
            <a:path>
              <a:moveTo>
                <a:pt x="0" y="0"/>
              </a:moveTo>
              <a:lnTo>
                <a:pt x="754994" y="0"/>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6B6DA87-E8B3-4E0E-9865-F0F0FAF18EE2}">
      <dsp:nvSpPr>
        <dsp:cNvPr id="0" name=""/>
        <dsp:cNvSpPr/>
      </dsp:nvSpPr>
      <dsp:spPr>
        <a:xfrm>
          <a:off x="7324264" y="3217783"/>
          <a:ext cx="2696549" cy="1966235"/>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88900" rIns="88900" bIns="88900" numCol="1" spcCol="1270" anchor="ctr" anchorCtr="0">
          <a:noAutofit/>
        </a:bodyPr>
        <a:lstStyle/>
        <a:p>
          <a:pPr marL="0" lvl="0" indent="0" algn="ctr" defTabSz="1555750">
            <a:lnSpc>
              <a:spcPct val="90000"/>
            </a:lnSpc>
            <a:spcBef>
              <a:spcPct val="0"/>
            </a:spcBef>
            <a:spcAft>
              <a:spcPct val="35000"/>
            </a:spcAft>
            <a:buNone/>
          </a:pPr>
          <a:r>
            <a:rPr lang="en-US" altLang="zh-TW" sz="3500" kern="1200" dirty="0"/>
            <a:t>Public engagement</a:t>
          </a:r>
          <a:endParaRPr lang="zh-TW" altLang="en-US" sz="3500" kern="1200" dirty="0"/>
        </a:p>
      </dsp:txBody>
      <dsp:txXfrm>
        <a:off x="7420248" y="3313767"/>
        <a:ext cx="2504581" cy="1774267"/>
      </dsp:txXfrm>
    </dsp:sp>
    <dsp:sp modelId="{FA5EDC00-4E7C-4AB4-ACCA-0FC7CE055BE5}">
      <dsp:nvSpPr>
        <dsp:cNvPr id="0" name=""/>
        <dsp:cNvSpPr/>
      </dsp:nvSpPr>
      <dsp:spPr>
        <a:xfrm rot="9637934">
          <a:off x="3450675" y="3584115"/>
          <a:ext cx="837499" cy="0"/>
        </a:xfrm>
        <a:custGeom>
          <a:avLst/>
          <a:gdLst/>
          <a:ahLst/>
          <a:cxnLst/>
          <a:rect l="0" t="0" r="0" b="0"/>
          <a:pathLst>
            <a:path>
              <a:moveTo>
                <a:pt x="0" y="0"/>
              </a:moveTo>
              <a:lnTo>
                <a:pt x="837499" y="0"/>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241D4AA-5021-43BA-86A6-4E4445B68A78}">
      <dsp:nvSpPr>
        <dsp:cNvPr id="0" name=""/>
        <dsp:cNvSpPr/>
      </dsp:nvSpPr>
      <dsp:spPr>
        <a:xfrm>
          <a:off x="712541" y="3346054"/>
          <a:ext cx="2761830" cy="1724709"/>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6360" tIns="86360" rIns="86360" bIns="86360" numCol="1" spcCol="1270" anchor="ctr" anchorCtr="0">
          <a:noAutofit/>
        </a:bodyPr>
        <a:lstStyle/>
        <a:p>
          <a:pPr marL="0" lvl="0" indent="0" algn="ctr" defTabSz="1511300">
            <a:lnSpc>
              <a:spcPct val="90000"/>
            </a:lnSpc>
            <a:spcBef>
              <a:spcPct val="0"/>
            </a:spcBef>
            <a:spcAft>
              <a:spcPct val="35000"/>
            </a:spcAft>
            <a:buNone/>
          </a:pPr>
          <a:r>
            <a:rPr lang="en-US" altLang="zh-TW" sz="3400" kern="1200" dirty="0"/>
            <a:t>Collaboration </a:t>
          </a:r>
          <a:endParaRPr lang="zh-TW" altLang="en-US" sz="3400" kern="1200" dirty="0"/>
        </a:p>
      </dsp:txBody>
      <dsp:txXfrm>
        <a:off x="796734" y="3430247"/>
        <a:ext cx="2593444" cy="15563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C6F0B7-6E9E-40D1-9519-D0B99000F3D3}">
      <dsp:nvSpPr>
        <dsp:cNvPr id="0" name=""/>
        <dsp:cNvSpPr/>
      </dsp:nvSpPr>
      <dsp:spPr>
        <a:xfrm rot="5400000">
          <a:off x="6321157" y="-2568530"/>
          <a:ext cx="1037108" cy="6437376"/>
        </a:xfrm>
        <a:prstGeom prst="round2SameRect">
          <a:avLst/>
        </a:prstGeom>
        <a:solidFill>
          <a:schemeClr val="lt1">
            <a:alpha val="90000"/>
            <a:tint val="40000"/>
            <a:hueOff val="0"/>
            <a:satOff val="0"/>
            <a:lumOff val="0"/>
            <a:alphaOff val="0"/>
          </a:schemeClr>
        </a:solidFill>
        <a:ln w="1587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45720" rIns="91440" bIns="45720" numCol="1" spcCol="1270" anchor="ctr" anchorCtr="0">
          <a:noAutofit/>
        </a:bodyPr>
        <a:lstStyle/>
        <a:p>
          <a:pPr marL="228600" lvl="1" indent="-228600" algn="l" defTabSz="1066800">
            <a:lnSpc>
              <a:spcPct val="90000"/>
            </a:lnSpc>
            <a:spcBef>
              <a:spcPct val="0"/>
            </a:spcBef>
            <a:spcAft>
              <a:spcPct val="15000"/>
            </a:spcAft>
            <a:buChar char="•"/>
          </a:pPr>
          <a:r>
            <a:rPr lang="en-US" sz="2400" b="0" i="0" kern="1200" dirty="0"/>
            <a:t>blue light penetration efficiency</a:t>
          </a:r>
          <a:endParaRPr lang="zh-TW" altLang="en-US" sz="2400" kern="1200" dirty="0"/>
        </a:p>
        <a:p>
          <a:pPr marL="228600" lvl="1" indent="-228600" algn="l" defTabSz="1066800">
            <a:lnSpc>
              <a:spcPct val="90000"/>
            </a:lnSpc>
            <a:spcBef>
              <a:spcPct val="0"/>
            </a:spcBef>
            <a:spcAft>
              <a:spcPct val="15000"/>
            </a:spcAft>
            <a:buChar char="•"/>
          </a:pPr>
          <a:r>
            <a:rPr lang="en-US" sz="2400" b="0" i="0" kern="1200" dirty="0"/>
            <a:t>maintain the cell state in long term experiments</a:t>
          </a:r>
          <a:endParaRPr lang="zh-TW" altLang="en-US" sz="2400" kern="1200" dirty="0"/>
        </a:p>
      </dsp:txBody>
      <dsp:txXfrm rot="-5400000">
        <a:off x="3621024" y="182230"/>
        <a:ext cx="6386749" cy="935854"/>
      </dsp:txXfrm>
    </dsp:sp>
    <dsp:sp modelId="{2D8E8CAE-5FA3-4AB1-83E7-4D5174EDBF7E}">
      <dsp:nvSpPr>
        <dsp:cNvPr id="0" name=""/>
        <dsp:cNvSpPr/>
      </dsp:nvSpPr>
      <dsp:spPr>
        <a:xfrm>
          <a:off x="0" y="1964"/>
          <a:ext cx="3621024" cy="1296385"/>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altLang="zh-TW" sz="2600" kern="1200" dirty="0" err="1"/>
            <a:t>Whu</a:t>
          </a:r>
          <a:r>
            <a:rPr lang="en-US" altLang="zh-TW" sz="2600" kern="1200" dirty="0"/>
            <a:t>-China</a:t>
          </a:r>
          <a:endParaRPr lang="zh-TW" altLang="en-US" sz="2600" kern="1200" dirty="0"/>
        </a:p>
      </dsp:txBody>
      <dsp:txXfrm>
        <a:off x="63284" y="65248"/>
        <a:ext cx="3494456" cy="1169817"/>
      </dsp:txXfrm>
    </dsp:sp>
    <dsp:sp modelId="{B5E27C14-68EF-4BAB-9A3F-314C31D0D7C7}">
      <dsp:nvSpPr>
        <dsp:cNvPr id="0" name=""/>
        <dsp:cNvSpPr/>
      </dsp:nvSpPr>
      <dsp:spPr>
        <a:xfrm rot="5400000">
          <a:off x="6321157" y="-1207325"/>
          <a:ext cx="1037108" cy="6437376"/>
        </a:xfrm>
        <a:prstGeom prst="round2SameRect">
          <a:avLst/>
        </a:prstGeom>
        <a:solidFill>
          <a:schemeClr val="lt1">
            <a:alpha val="90000"/>
            <a:tint val="40000"/>
            <a:hueOff val="0"/>
            <a:satOff val="0"/>
            <a:lumOff val="0"/>
            <a:alphaOff val="0"/>
          </a:schemeClr>
        </a:solidFill>
        <a:ln w="1587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45720" rIns="91440" bIns="45720" numCol="1" spcCol="1270" anchor="ctr" anchorCtr="0">
          <a:noAutofit/>
        </a:bodyPr>
        <a:lstStyle/>
        <a:p>
          <a:pPr marL="228600" lvl="1" indent="-228600" algn="l" defTabSz="1066800">
            <a:lnSpc>
              <a:spcPct val="90000"/>
            </a:lnSpc>
            <a:spcBef>
              <a:spcPct val="0"/>
            </a:spcBef>
            <a:spcAft>
              <a:spcPct val="15000"/>
            </a:spcAft>
            <a:buChar char="•"/>
          </a:pPr>
          <a:r>
            <a:rPr lang="en-US" sz="2400" b="0" i="0" kern="1200" dirty="0"/>
            <a:t>Efficiency of HeLa cell line transfection</a:t>
          </a:r>
          <a:endParaRPr lang="zh-TW" altLang="en-US" sz="2400" kern="1200" dirty="0"/>
        </a:p>
      </dsp:txBody>
      <dsp:txXfrm rot="-5400000">
        <a:off x="3621024" y="1543435"/>
        <a:ext cx="6386749" cy="935854"/>
      </dsp:txXfrm>
    </dsp:sp>
    <dsp:sp modelId="{EF713140-F1B8-4FC1-892E-F1E76E883B82}">
      <dsp:nvSpPr>
        <dsp:cNvPr id="0" name=""/>
        <dsp:cNvSpPr/>
      </dsp:nvSpPr>
      <dsp:spPr>
        <a:xfrm>
          <a:off x="0" y="1363169"/>
          <a:ext cx="3621024" cy="1296385"/>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b="0" i="0" kern="1200" dirty="0"/>
            <a:t>SYSU-Medicine</a:t>
          </a:r>
          <a:endParaRPr lang="zh-TW" altLang="en-US" sz="2600" kern="1200" dirty="0"/>
        </a:p>
      </dsp:txBody>
      <dsp:txXfrm>
        <a:off x="63284" y="1426453"/>
        <a:ext cx="3494456" cy="1169817"/>
      </dsp:txXfrm>
    </dsp:sp>
    <dsp:sp modelId="{3FEF71C7-D2A7-4295-A45A-B7AD757A2DA7}">
      <dsp:nvSpPr>
        <dsp:cNvPr id="0" name=""/>
        <dsp:cNvSpPr/>
      </dsp:nvSpPr>
      <dsp:spPr>
        <a:xfrm rot="5400000">
          <a:off x="6321157" y="153879"/>
          <a:ext cx="1037108" cy="6437376"/>
        </a:xfrm>
        <a:prstGeom prst="round2SameRect">
          <a:avLst/>
        </a:prstGeom>
        <a:solidFill>
          <a:schemeClr val="lt1">
            <a:alpha val="90000"/>
            <a:tint val="40000"/>
            <a:hueOff val="0"/>
            <a:satOff val="0"/>
            <a:lumOff val="0"/>
            <a:alphaOff val="0"/>
          </a:schemeClr>
        </a:solidFill>
        <a:ln w="1587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45720" rIns="91440" bIns="45720" numCol="1" spcCol="1270" anchor="ctr" anchorCtr="0">
          <a:noAutofit/>
        </a:bodyPr>
        <a:lstStyle/>
        <a:p>
          <a:pPr marL="228600" lvl="1" indent="-228600" algn="l" defTabSz="1066800">
            <a:lnSpc>
              <a:spcPct val="90000"/>
            </a:lnSpc>
            <a:spcBef>
              <a:spcPct val="0"/>
            </a:spcBef>
            <a:spcAft>
              <a:spcPct val="15000"/>
            </a:spcAft>
            <a:buChar char="•"/>
          </a:pPr>
          <a:r>
            <a:rPr lang="en-US" sz="2400" b="0" i="0" kern="1200" dirty="0"/>
            <a:t>Exchange projects with many teams and showed their preliminary projects.</a:t>
          </a:r>
          <a:endParaRPr lang="zh-TW" altLang="en-US" sz="2400" kern="1200" dirty="0"/>
        </a:p>
      </dsp:txBody>
      <dsp:txXfrm rot="-5400000">
        <a:off x="3621024" y="2904640"/>
        <a:ext cx="6386749" cy="935854"/>
      </dsp:txXfrm>
    </dsp:sp>
    <dsp:sp modelId="{60DAB06A-0861-4EA1-A248-9CEEEB0C5DEB}">
      <dsp:nvSpPr>
        <dsp:cNvPr id="0" name=""/>
        <dsp:cNvSpPr/>
      </dsp:nvSpPr>
      <dsp:spPr>
        <a:xfrm>
          <a:off x="0" y="2707301"/>
          <a:ext cx="3621024" cy="1296385"/>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b="0" i="0" kern="1200" dirty="0"/>
            <a:t>2019 </a:t>
          </a:r>
          <a:r>
            <a:rPr lang="en-US" sz="2600" b="0" i="0" kern="1200" dirty="0" err="1"/>
            <a:t>iGEM</a:t>
          </a:r>
          <a:r>
            <a:rPr lang="en-US" sz="2600" b="0" i="0" kern="1200" dirty="0"/>
            <a:t> Southern China Regional Meeting</a:t>
          </a:r>
          <a:endParaRPr lang="zh-TW" altLang="en-US" sz="2600" kern="1200" dirty="0"/>
        </a:p>
      </dsp:txBody>
      <dsp:txXfrm>
        <a:off x="63284" y="2770585"/>
        <a:ext cx="3494456" cy="1169817"/>
      </dsp:txXfrm>
    </dsp:sp>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27.jpg>
</file>

<file path=ppt/media/image28.gif>
</file>

<file path=ppt/media/image29.gif>
</file>

<file path=ppt/media/image3.png>
</file>

<file path=ppt/media/image30.gif>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4C6C6E-3FEA-4BF7-AADE-AEBA3B0516B4}" type="datetimeFigureOut">
              <a:rPr lang="zh-TW" altLang="en-US" smtClean="0"/>
              <a:t>2019/12/10</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D6A87D-4364-405C-AF90-38DDD93F3B98}" type="slidenum">
              <a:rPr lang="zh-TW" altLang="en-US" smtClean="0"/>
              <a:t>‹#›</a:t>
            </a:fld>
            <a:endParaRPr lang="zh-TW" altLang="en-US"/>
          </a:p>
        </p:txBody>
      </p:sp>
    </p:spTree>
    <p:extLst>
      <p:ext uri="{BB962C8B-B14F-4D97-AF65-F5344CB8AC3E}">
        <p14:creationId xmlns:p14="http://schemas.microsoft.com/office/powerpoint/2010/main" val="2060556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這個部分分成兩個階段進行</a:t>
            </a:r>
            <a:endParaRPr lang="en-US" altLang="zh-TW" dirty="0"/>
          </a:p>
          <a:p>
            <a:pPr marL="228600" indent="-228600">
              <a:buFont typeface="+mj-lt"/>
              <a:buAutoNum type="arabicPeriod"/>
            </a:pPr>
            <a:r>
              <a:rPr lang="zh-TW" altLang="en-US" dirty="0"/>
              <a:t>找出最佳條件</a:t>
            </a:r>
            <a:endParaRPr lang="en-US" altLang="zh-TW" dirty="0"/>
          </a:p>
          <a:p>
            <a:pPr marL="228600" indent="-228600">
              <a:buFont typeface="+mj-lt"/>
              <a:buAutoNum type="arabicPeriod"/>
            </a:pPr>
            <a:r>
              <a:rPr lang="zh-TW" altLang="en-US" dirty="0"/>
              <a:t>在最佳條件下進行不同階段的基因表現過程</a:t>
            </a:r>
            <a:endParaRPr lang="en-US" altLang="zh-TW" dirty="0"/>
          </a:p>
        </p:txBody>
      </p:sp>
      <p:sp>
        <p:nvSpPr>
          <p:cNvPr id="4" name="投影片編號版面配置區 3"/>
          <p:cNvSpPr>
            <a:spLocks noGrp="1"/>
          </p:cNvSpPr>
          <p:nvPr>
            <p:ph type="sldNum" sz="quarter" idx="10"/>
          </p:nvPr>
        </p:nvSpPr>
        <p:spPr/>
        <p:txBody>
          <a:bodyPr/>
          <a:lstStyle/>
          <a:p>
            <a:fld id="{3854DDB3-7D9C-4BE8-A571-4623AA86799B}" type="slidenum">
              <a:rPr lang="zh-TW" altLang="en-US" smtClean="0"/>
              <a:t>9</a:t>
            </a:fld>
            <a:endParaRPr lang="zh-TW" altLang="en-US"/>
          </a:p>
        </p:txBody>
      </p:sp>
    </p:spTree>
    <p:extLst>
      <p:ext uri="{BB962C8B-B14F-4D97-AF65-F5344CB8AC3E}">
        <p14:creationId xmlns:p14="http://schemas.microsoft.com/office/powerpoint/2010/main" val="24937766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3D6A87D-4364-405C-AF90-38DDD93F3B98}" type="slidenum">
              <a:rPr lang="zh-TW" altLang="en-US" smtClean="0"/>
              <a:t>20</a:t>
            </a:fld>
            <a:endParaRPr lang="zh-TW" altLang="en-US"/>
          </a:p>
        </p:txBody>
      </p:sp>
    </p:spTree>
    <p:extLst>
      <p:ext uri="{BB962C8B-B14F-4D97-AF65-F5344CB8AC3E}">
        <p14:creationId xmlns:p14="http://schemas.microsoft.com/office/powerpoint/2010/main" val="18955834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由於在細胞內多層級調節機制，例如轉錄、轉譯等，在哺乳動物，比如人類中精確地調節特定的蛋白質保持一定的量仍</a:t>
            </a:r>
            <a:r>
              <a:rPr lang="en-US" altLang="zh-TW" dirty="0"/>
              <a:t>0</a:t>
            </a:r>
            <a:r>
              <a:rPr lang="zh-TW" altLang="en-US" dirty="0"/>
              <a:t>然是困難的。所以要建立一個數學模型來模擬整個基因表達的過程。</a:t>
            </a:r>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23</a:t>
            </a:fld>
            <a:endParaRPr lang="zh-TW" altLang="en-US"/>
          </a:p>
        </p:txBody>
      </p:sp>
    </p:spTree>
    <p:extLst>
      <p:ext uri="{BB962C8B-B14F-4D97-AF65-F5344CB8AC3E}">
        <p14:creationId xmlns:p14="http://schemas.microsoft.com/office/powerpoint/2010/main" val="2259470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首先在</a:t>
            </a:r>
            <a:r>
              <a:rPr lang="en-US" altLang="zh-TW" dirty="0"/>
              <a:t>Hela</a:t>
            </a:r>
            <a:r>
              <a:rPr lang="zh-TW" altLang="en-US" dirty="0"/>
              <a:t>中，</a:t>
            </a:r>
            <a:r>
              <a:rPr lang="en-US" altLang="zh-TW" dirty="0"/>
              <a:t>(</a:t>
            </a:r>
            <a:r>
              <a:rPr lang="zh-TW" altLang="en-US" dirty="0"/>
              <a:t>跳下一張</a:t>
            </a:r>
            <a:r>
              <a:rPr lang="en-US" altLang="zh-TW" dirty="0"/>
              <a:t>)</a:t>
            </a:r>
            <a:r>
              <a:rPr lang="zh-TW" altLang="en-US" dirty="0"/>
              <a:t>在細胞核內</a:t>
            </a:r>
            <a:r>
              <a:rPr lang="en-US" altLang="zh-TW" dirty="0"/>
              <a:t>GAVPO</a:t>
            </a:r>
            <a:r>
              <a:rPr lang="zh-TW" altLang="en-US" dirty="0"/>
              <a:t>受藍光照射形成二具體後，會與</a:t>
            </a:r>
            <a:r>
              <a:rPr lang="en-US" altLang="zh-TW" dirty="0"/>
              <a:t>5xUAS</a:t>
            </a:r>
            <a:r>
              <a:rPr lang="zh-TW" altLang="en-US" dirty="0"/>
              <a:t>基因形成複合體，</a:t>
            </a:r>
            <a:r>
              <a:rPr lang="en-US" altLang="zh-TW" dirty="0"/>
              <a:t>(</a:t>
            </a:r>
            <a:r>
              <a:rPr lang="zh-TW" altLang="en-US" dirty="0"/>
              <a:t>跳下一張</a:t>
            </a:r>
            <a:r>
              <a:rPr lang="en-US" altLang="zh-TW" dirty="0"/>
              <a:t>)</a:t>
            </a:r>
            <a:r>
              <a:rPr lang="zh-TW" altLang="en-US" dirty="0"/>
              <a:t>這會使</a:t>
            </a:r>
            <a:r>
              <a:rPr lang="en-US" altLang="zh-TW" dirty="0"/>
              <a:t>promoter</a:t>
            </a:r>
            <a:r>
              <a:rPr lang="zh-TW" altLang="en-US" dirty="0"/>
              <a:t>開始轉錄出我們需要偵測的</a:t>
            </a:r>
            <a:r>
              <a:rPr lang="en-US" altLang="zh-TW" dirty="0" err="1"/>
              <a:t>hGluc</a:t>
            </a:r>
            <a:r>
              <a:rPr lang="zh-TW" altLang="en-US" dirty="0"/>
              <a:t>的</a:t>
            </a:r>
            <a:r>
              <a:rPr lang="en-US" altLang="zh-TW" dirty="0"/>
              <a:t>mRNA</a:t>
            </a:r>
            <a:r>
              <a:rPr lang="zh-TW" altLang="en-US" dirty="0"/>
              <a:t>。</a:t>
            </a:r>
            <a:r>
              <a:rPr lang="en-US" altLang="zh-TW" dirty="0"/>
              <a:t>(</a:t>
            </a:r>
            <a:r>
              <a:rPr lang="zh-TW" altLang="en-US" dirty="0"/>
              <a:t>跳下一張</a:t>
            </a:r>
            <a:r>
              <a:rPr lang="en-US" altLang="zh-TW" dirty="0"/>
              <a:t>)</a:t>
            </a:r>
            <a:r>
              <a:rPr lang="zh-TW" altLang="en-US" dirty="0"/>
              <a:t>再經過</a:t>
            </a:r>
            <a:r>
              <a:rPr lang="en-US" altLang="zh-TW" dirty="0"/>
              <a:t>ribosome</a:t>
            </a:r>
            <a:r>
              <a:rPr lang="zh-TW" altLang="en-US" dirty="0"/>
              <a:t>的轉譯後會形成</a:t>
            </a:r>
            <a:r>
              <a:rPr lang="en-US" altLang="zh-TW" dirty="0"/>
              <a:t>PRE-protein</a:t>
            </a:r>
            <a:r>
              <a:rPr lang="zh-TW" altLang="en-US" dirty="0"/>
              <a:t>，</a:t>
            </a:r>
            <a:r>
              <a:rPr lang="en-US" altLang="zh-TW" dirty="0"/>
              <a:t>(</a:t>
            </a:r>
            <a:r>
              <a:rPr lang="zh-TW" altLang="en-US" dirty="0"/>
              <a:t>跳下一張</a:t>
            </a:r>
            <a:r>
              <a:rPr lang="en-US" altLang="zh-TW" dirty="0"/>
              <a:t>)</a:t>
            </a:r>
            <a:r>
              <a:rPr lang="zh-TW" altLang="en-US" dirty="0"/>
              <a:t>最後經過一些加工修飾分泌後就是我們所需的</a:t>
            </a:r>
            <a:r>
              <a:rPr lang="en-US" altLang="zh-TW" dirty="0" err="1"/>
              <a:t>hGluc</a:t>
            </a:r>
            <a:r>
              <a:rPr lang="en-US" altLang="zh-TW" dirty="0"/>
              <a:t> protein</a:t>
            </a:r>
            <a:r>
              <a:rPr lang="zh-TW" altLang="en-US" dirty="0"/>
              <a:t>了。而我們最希望了解的就是</a:t>
            </a:r>
            <a:r>
              <a:rPr lang="en-US" altLang="zh-TW" dirty="0"/>
              <a:t>(</a:t>
            </a:r>
            <a:r>
              <a:rPr lang="zh-TW" altLang="en-US" dirty="0"/>
              <a:t>跳下一張</a:t>
            </a:r>
            <a:r>
              <a:rPr lang="en-US" altLang="zh-TW" dirty="0"/>
              <a:t>)dimerization (</a:t>
            </a:r>
            <a:r>
              <a:rPr lang="zh-TW" altLang="en-US" dirty="0"/>
              <a:t>跳下一張</a:t>
            </a:r>
            <a:r>
              <a:rPr lang="en-US" altLang="zh-TW" dirty="0"/>
              <a:t>)transcribe(</a:t>
            </a:r>
            <a:r>
              <a:rPr lang="zh-TW" altLang="en-US" dirty="0"/>
              <a:t>跳下一張</a:t>
            </a:r>
            <a:r>
              <a:rPr lang="en-US" altLang="zh-TW" dirty="0"/>
              <a:t>)translate </a:t>
            </a:r>
            <a:r>
              <a:rPr lang="zh-TW" altLang="en-US" dirty="0"/>
              <a:t>和</a:t>
            </a:r>
            <a:r>
              <a:rPr lang="en-US" altLang="zh-TW" dirty="0"/>
              <a:t>(</a:t>
            </a:r>
            <a:r>
              <a:rPr lang="zh-TW" altLang="en-US" dirty="0"/>
              <a:t>跳下一張</a:t>
            </a:r>
            <a:r>
              <a:rPr lang="en-US" altLang="zh-TW" dirty="0"/>
              <a:t>)secretion</a:t>
            </a:r>
            <a:r>
              <a:rPr lang="zh-TW" altLang="en-US" dirty="0"/>
              <a:t>這四個步驟的情況</a:t>
            </a:r>
            <a:endParaRPr lang="en-US" altLang="zh-TW" dirty="0"/>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24</a:t>
            </a:fld>
            <a:endParaRPr lang="zh-TW" altLang="en-US"/>
          </a:p>
        </p:txBody>
      </p:sp>
    </p:spTree>
    <p:extLst>
      <p:ext uri="{BB962C8B-B14F-4D97-AF65-F5344CB8AC3E}">
        <p14:creationId xmlns:p14="http://schemas.microsoft.com/office/powerpoint/2010/main" val="31706678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但是實際上的</a:t>
            </a:r>
            <a:r>
              <a:rPr lang="en-US" altLang="zh-TW" dirty="0"/>
              <a:t>mRNA</a:t>
            </a:r>
            <a:r>
              <a:rPr lang="zh-TW" altLang="en-US" dirty="0"/>
              <a:t>產量是明顯低的，</a:t>
            </a:r>
            <a:r>
              <a:rPr lang="en-US" altLang="zh-TW" dirty="0"/>
              <a:t>(</a:t>
            </a:r>
            <a:r>
              <a:rPr lang="zh-TW" altLang="en-US" dirty="0"/>
              <a:t>跳下一張</a:t>
            </a:r>
            <a:r>
              <a:rPr lang="en-US" altLang="zh-TW" dirty="0"/>
              <a:t>)</a:t>
            </a:r>
            <a:r>
              <a:rPr lang="zh-TW" altLang="en-US" dirty="0"/>
              <a:t>推測是光毒性導致產生</a:t>
            </a:r>
            <a:r>
              <a:rPr lang="en-US" altLang="zh-TW" dirty="0"/>
              <a:t>(</a:t>
            </a:r>
            <a:r>
              <a:rPr lang="zh-TW" altLang="en-US" dirty="0"/>
              <a:t>跳下一張</a:t>
            </a:r>
            <a:r>
              <a:rPr lang="en-US" altLang="zh-TW" dirty="0"/>
              <a:t>)ROS </a:t>
            </a:r>
            <a:r>
              <a:rPr lang="zh-TW" altLang="en-US" dirty="0"/>
              <a:t>活性氧的產生改變了細胞狀態而抑制轉錄</a:t>
            </a:r>
            <a:r>
              <a:rPr lang="en-US" altLang="zh-TW" dirty="0"/>
              <a:t>(</a:t>
            </a:r>
            <a:r>
              <a:rPr lang="zh-TW" altLang="en-US" dirty="0"/>
              <a:t>跳下一張</a:t>
            </a:r>
            <a:r>
              <a:rPr lang="en-US" altLang="zh-TW" dirty="0"/>
              <a:t>)</a:t>
            </a:r>
            <a:r>
              <a:rPr lang="zh-TW" altLang="en-US" dirty="0"/>
              <a:t>。因此我們還要再考慮細胞狀態。</a:t>
            </a:r>
            <a:r>
              <a:rPr lang="en-US" altLang="zh-TW" dirty="0"/>
              <a:t>(</a:t>
            </a:r>
            <a:r>
              <a:rPr lang="zh-TW" altLang="en-US" dirty="0"/>
              <a:t>跳下一張</a:t>
            </a:r>
            <a:r>
              <a:rPr lang="en-US" altLang="zh-TW" dirty="0"/>
              <a:t>)</a:t>
            </a:r>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25</a:t>
            </a:fld>
            <a:endParaRPr lang="zh-TW" altLang="en-US"/>
          </a:p>
        </p:txBody>
      </p:sp>
    </p:spTree>
    <p:extLst>
      <p:ext uri="{BB962C8B-B14F-4D97-AF65-F5344CB8AC3E}">
        <p14:creationId xmlns:p14="http://schemas.microsoft.com/office/powerpoint/2010/main" val="41417736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我們藉由建立微分方程和演化算法建立了模擬圖，</a:t>
            </a:r>
            <a:r>
              <a:rPr lang="en-US" altLang="zh-TW" dirty="0"/>
              <a:t>(</a:t>
            </a:r>
            <a:r>
              <a:rPr lang="zh-TW" altLang="en-US" dirty="0"/>
              <a:t>跳下一張</a:t>
            </a:r>
            <a:r>
              <a:rPr lang="en-US" altLang="zh-TW" dirty="0"/>
              <a:t>)</a:t>
            </a:r>
            <a:r>
              <a:rPr lang="zh-TW" altLang="en-US" dirty="0"/>
              <a:t>這張是</a:t>
            </a:r>
            <a:r>
              <a:rPr lang="en-US" altLang="zh-TW" dirty="0" err="1"/>
              <a:t>diGAVPO</a:t>
            </a:r>
            <a:r>
              <a:rPr lang="zh-TW" altLang="en-US" dirty="0"/>
              <a:t>和</a:t>
            </a:r>
            <a:r>
              <a:rPr lang="en-US" altLang="zh-TW" dirty="0"/>
              <a:t>5xUAS</a:t>
            </a:r>
            <a:r>
              <a:rPr lang="zh-TW" altLang="en-US" dirty="0"/>
              <a:t>複合體的模擬圖，因為藍光不斷照射所以量不斷增加</a:t>
            </a:r>
            <a:endParaRPr lang="en-US" altLang="zh-TW" dirty="0"/>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26</a:t>
            </a:fld>
            <a:endParaRPr lang="zh-TW" altLang="en-US"/>
          </a:p>
        </p:txBody>
      </p:sp>
    </p:spTree>
    <p:extLst>
      <p:ext uri="{BB962C8B-B14F-4D97-AF65-F5344CB8AC3E}">
        <p14:creationId xmlns:p14="http://schemas.microsoft.com/office/powerpoint/2010/main" val="32329780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這張是</a:t>
            </a:r>
            <a:r>
              <a:rPr lang="en-US" altLang="zh-TW" dirty="0"/>
              <a:t>mRNA</a:t>
            </a:r>
            <a:r>
              <a:rPr lang="zh-TW" altLang="en-US" dirty="0"/>
              <a:t>量的模擬圖，簡介圖表</a:t>
            </a:r>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27</a:t>
            </a:fld>
            <a:endParaRPr lang="zh-TW" altLang="en-US"/>
          </a:p>
        </p:txBody>
      </p:sp>
    </p:spTree>
    <p:extLst>
      <p:ext uri="{BB962C8B-B14F-4D97-AF65-F5344CB8AC3E}">
        <p14:creationId xmlns:p14="http://schemas.microsoft.com/office/powerpoint/2010/main" val="1200474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這張是</a:t>
            </a:r>
            <a:r>
              <a:rPr lang="en-US" altLang="zh-TW" dirty="0"/>
              <a:t>pre-protein</a:t>
            </a:r>
            <a:r>
              <a:rPr lang="zh-TW" altLang="en-US" dirty="0"/>
              <a:t>量的模擬圖，簡介圖表</a:t>
            </a:r>
          </a:p>
          <a:p>
            <a:endParaRPr lang="zh-TW" altLang="en-US" dirty="0"/>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28</a:t>
            </a:fld>
            <a:endParaRPr lang="zh-TW" altLang="en-US"/>
          </a:p>
        </p:txBody>
      </p:sp>
    </p:spTree>
    <p:extLst>
      <p:ext uri="{BB962C8B-B14F-4D97-AF65-F5344CB8AC3E}">
        <p14:creationId xmlns:p14="http://schemas.microsoft.com/office/powerpoint/2010/main" val="38632734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除了單純的模擬外我們，還使用靈敏度分析來了解每一個參數的重要性，</a:t>
            </a:r>
            <a:r>
              <a:rPr lang="en-US" altLang="zh-TW" dirty="0"/>
              <a:t>(</a:t>
            </a:r>
            <a:r>
              <a:rPr lang="zh-TW" altLang="en-US" dirty="0"/>
              <a:t>跳下一張</a:t>
            </a:r>
            <a:r>
              <a:rPr lang="en-US" altLang="zh-TW" dirty="0"/>
              <a:t>)</a:t>
            </a:r>
            <a:r>
              <a:rPr lang="zh-TW" altLang="en-US" dirty="0"/>
              <a:t>這是一張參數重要性在不同時間的作圖，從中可發現</a:t>
            </a:r>
            <a:r>
              <a:rPr lang="en-US" altLang="zh-TW" dirty="0"/>
              <a:t>k8</a:t>
            </a:r>
            <a:r>
              <a:rPr lang="zh-TW" altLang="en-US" dirty="0"/>
              <a:t>都是最大的，而這個</a:t>
            </a:r>
            <a:r>
              <a:rPr lang="en-US" altLang="zh-TW" dirty="0"/>
              <a:t>(</a:t>
            </a:r>
            <a:r>
              <a:rPr lang="zh-TW" altLang="en-US" dirty="0"/>
              <a:t>跳下一張</a:t>
            </a:r>
            <a:r>
              <a:rPr lang="en-US" altLang="zh-TW" dirty="0"/>
              <a:t>)k8</a:t>
            </a:r>
            <a:r>
              <a:rPr lang="zh-TW" altLang="en-US" dirty="0"/>
              <a:t>是影響</a:t>
            </a:r>
            <a:r>
              <a:rPr lang="en-US" altLang="zh-TW" dirty="0"/>
              <a:t>mRNA</a:t>
            </a:r>
            <a:r>
              <a:rPr lang="zh-TW" altLang="en-US" dirty="0"/>
              <a:t>生成的重要參數</a:t>
            </a:r>
            <a:endParaRPr lang="en-US" altLang="zh-TW" dirty="0"/>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29</a:t>
            </a:fld>
            <a:endParaRPr lang="zh-TW" altLang="en-US"/>
          </a:p>
        </p:txBody>
      </p:sp>
    </p:spTree>
    <p:extLst>
      <p:ext uri="{BB962C8B-B14F-4D97-AF65-F5344CB8AC3E}">
        <p14:creationId xmlns:p14="http://schemas.microsoft.com/office/powerpoint/2010/main" val="36359594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為了確認擬合曲線是否有符合實驗結果，並將數據和擬合線共同做在一張圖上，從中發現是模擬是符合實驗的。</a:t>
            </a:r>
            <a:r>
              <a:rPr lang="en-US" altLang="zh-TW" dirty="0"/>
              <a:t>(</a:t>
            </a:r>
            <a:r>
              <a:rPr lang="zh-TW" altLang="en-US" dirty="0"/>
              <a:t>跳下一張</a:t>
            </a:r>
            <a:r>
              <a:rPr lang="en-US" altLang="zh-TW" dirty="0"/>
              <a:t>)</a:t>
            </a:r>
            <a:r>
              <a:rPr lang="zh-TW" altLang="en-US" dirty="0"/>
              <a:t>但是我們小組認為這裡應該要用一些數學方式表達實驗數據符合的程度。</a:t>
            </a:r>
            <a:endParaRPr lang="en-US" altLang="zh-TW" dirty="0"/>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30</a:t>
            </a:fld>
            <a:endParaRPr lang="zh-TW" altLang="en-US"/>
          </a:p>
        </p:txBody>
      </p:sp>
    </p:spTree>
    <p:extLst>
      <p:ext uri="{BB962C8B-B14F-4D97-AF65-F5344CB8AC3E}">
        <p14:creationId xmlns:p14="http://schemas.microsoft.com/office/powerpoint/2010/main" val="17644543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而為了要打照</a:t>
            </a:r>
            <a:r>
              <a:rPr lang="en-US" altLang="zh-TW" dirty="0"/>
              <a:t>C-hoop</a:t>
            </a:r>
            <a:r>
              <a:rPr lang="zh-TW" altLang="en-US" dirty="0"/>
              <a:t>，必須先了解到光照對整個取線的影響如何，這兩張分別是照光</a:t>
            </a:r>
            <a:r>
              <a:rPr lang="en-US" altLang="zh-TW" dirty="0"/>
              <a:t>(</a:t>
            </a:r>
            <a:r>
              <a:rPr lang="zh-TW" altLang="en-US" dirty="0"/>
              <a:t>跳下一張</a:t>
            </a:r>
            <a:r>
              <a:rPr lang="en-US" altLang="zh-TW" dirty="0"/>
              <a:t>)15</a:t>
            </a:r>
            <a:r>
              <a:rPr lang="zh-TW" altLang="en-US" dirty="0"/>
              <a:t>和</a:t>
            </a:r>
            <a:r>
              <a:rPr lang="en-US" altLang="zh-TW" dirty="0"/>
              <a:t>(</a:t>
            </a:r>
            <a:r>
              <a:rPr lang="zh-TW" altLang="en-US" dirty="0"/>
              <a:t>跳下一張</a:t>
            </a:r>
            <a:r>
              <a:rPr lang="en-US" altLang="zh-TW" dirty="0"/>
              <a:t>)20</a:t>
            </a:r>
            <a:r>
              <a:rPr lang="zh-TW" altLang="en-US" dirty="0"/>
              <a:t>小時的結果，</a:t>
            </a:r>
            <a:r>
              <a:rPr lang="en-US" altLang="zh-TW" dirty="0"/>
              <a:t>(</a:t>
            </a:r>
            <a:r>
              <a:rPr lang="zh-TW" altLang="en-US" dirty="0"/>
              <a:t>跳下一張</a:t>
            </a:r>
            <a:r>
              <a:rPr lang="en-US" altLang="zh-TW" dirty="0"/>
              <a:t>)</a:t>
            </a:r>
            <a:r>
              <a:rPr lang="zh-TW" altLang="en-US" dirty="0"/>
              <a:t>從圖中可發現峰值是有對應到照光時間的。</a:t>
            </a:r>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31</a:t>
            </a:fld>
            <a:endParaRPr lang="zh-TW" altLang="en-US"/>
          </a:p>
        </p:txBody>
      </p:sp>
    </p:spTree>
    <p:extLst>
      <p:ext uri="{BB962C8B-B14F-4D97-AF65-F5344CB8AC3E}">
        <p14:creationId xmlns:p14="http://schemas.microsoft.com/office/powerpoint/2010/main" val="2841034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真核生物的分泌途徑複雜，他們從轉錄、轉譯和分泌方面討論光照與基因表達之間的關係。</a:t>
            </a:r>
            <a:endParaRPr lang="en-US" altLang="zh-TW" dirty="0"/>
          </a:p>
          <a:p>
            <a:r>
              <a:rPr lang="zh-TW" altLang="en-US" dirty="0"/>
              <a:t>他們使用藍光</a:t>
            </a:r>
            <a:r>
              <a:rPr lang="en-US" altLang="zh-TW" dirty="0"/>
              <a:t>light on</a:t>
            </a:r>
            <a:r>
              <a:rPr lang="zh-TW" altLang="en-US" dirty="0"/>
              <a:t>系統，所以需要先找出藍光曝光的最佳條件，所以他們設計兩個梯度實驗</a:t>
            </a:r>
            <a:endParaRPr lang="en-US" altLang="zh-TW" dirty="0"/>
          </a:p>
          <a:p>
            <a:pPr marL="228600" indent="-228600">
              <a:buFont typeface="+mj-lt"/>
              <a:buAutoNum type="arabicPeriod"/>
            </a:pPr>
            <a:r>
              <a:rPr lang="zh-TW" altLang="en-US" dirty="0"/>
              <a:t>藍光曝光的最佳條件</a:t>
            </a:r>
            <a:endParaRPr lang="en-US" altLang="zh-TW" dirty="0"/>
          </a:p>
          <a:p>
            <a:pPr marL="228600" indent="-228600">
              <a:buFont typeface="+mj-lt"/>
              <a:buAutoNum type="alphaUcPeriod"/>
            </a:pPr>
            <a:r>
              <a:rPr lang="zh-TW" altLang="en-US" sz="1200" b="0" i="0" kern="1200" dirty="0">
                <a:solidFill>
                  <a:schemeClr val="tx1"/>
                </a:solidFill>
                <a:effectLst/>
                <a:latin typeface="+mn-lt"/>
                <a:ea typeface="+mn-ea"/>
                <a:cs typeface="+mn-cs"/>
              </a:rPr>
              <a:t>目標基因表達與藍光強度之間的關係</a:t>
            </a:r>
            <a:endParaRPr lang="en-US" altLang="zh-TW" sz="1200" b="0" i="0" kern="1200" dirty="0">
              <a:solidFill>
                <a:schemeClr val="tx1"/>
              </a:solidFill>
              <a:effectLst/>
              <a:latin typeface="+mn-lt"/>
              <a:ea typeface="+mn-ea"/>
              <a:cs typeface="+mn-cs"/>
            </a:endParaRPr>
          </a:p>
          <a:p>
            <a:pPr marL="457200" lvl="1" indent="0">
              <a:buNone/>
            </a:pPr>
            <a:r>
              <a:rPr lang="zh-TW" altLang="en-US" sz="1200" b="0" i="0" kern="1200" dirty="0">
                <a:solidFill>
                  <a:schemeClr val="tx1"/>
                </a:solidFill>
                <a:effectLst/>
                <a:latin typeface="+mn-lt"/>
                <a:ea typeface="+mn-ea"/>
                <a:cs typeface="+mn-cs"/>
              </a:rPr>
              <a:t>從</a:t>
            </a:r>
            <a:r>
              <a:rPr lang="en-US" altLang="zh-TW" sz="1200" b="0" i="0" kern="1200" dirty="0">
                <a:solidFill>
                  <a:schemeClr val="tx1"/>
                </a:solidFill>
                <a:effectLst/>
                <a:latin typeface="+mn-lt"/>
                <a:ea typeface="+mn-ea"/>
                <a:cs typeface="+mn-cs"/>
              </a:rPr>
              <a:t>0</a:t>
            </a:r>
            <a:r>
              <a:rPr lang="zh-TW" altLang="en-US" sz="1200" b="0" i="0" kern="1200" dirty="0">
                <a:solidFill>
                  <a:schemeClr val="tx1"/>
                </a:solidFill>
                <a:effectLst/>
                <a:latin typeface="+mn-lt"/>
                <a:ea typeface="+mn-ea"/>
                <a:cs typeface="+mn-cs"/>
              </a:rPr>
              <a:t> 到</a:t>
            </a:r>
            <a:r>
              <a:rPr lang="en-US" altLang="zh-TW" sz="1200" b="0" i="0" kern="1200" dirty="0">
                <a:solidFill>
                  <a:schemeClr val="tx1"/>
                </a:solidFill>
                <a:effectLst/>
                <a:latin typeface="+mn-lt"/>
                <a:ea typeface="+mn-ea"/>
                <a:cs typeface="+mn-cs"/>
              </a:rPr>
              <a:t>812.4 </a:t>
            </a:r>
            <a:r>
              <a:rPr lang="en-US" altLang="zh-TW" sz="1200" b="0" i="0" kern="1200" dirty="0" err="1">
                <a:solidFill>
                  <a:schemeClr val="tx1"/>
                </a:solidFill>
                <a:effectLst/>
                <a:latin typeface="+mn-lt"/>
                <a:ea typeface="+mn-ea"/>
                <a:cs typeface="+mn-cs"/>
              </a:rPr>
              <a:t>uW</a:t>
            </a:r>
            <a:r>
              <a:rPr lang="en-US" altLang="zh-TW" sz="1200" b="0" i="0" kern="1200" dirty="0">
                <a:solidFill>
                  <a:schemeClr val="tx1"/>
                </a:solidFill>
                <a:effectLst/>
                <a:latin typeface="+mn-lt"/>
                <a:ea typeface="+mn-ea"/>
                <a:cs typeface="+mn-cs"/>
              </a:rPr>
              <a:t> / cm2</a:t>
            </a:r>
            <a:r>
              <a:rPr lang="zh-TW" altLang="en-US" sz="1200" b="0" i="0" kern="1200" dirty="0">
                <a:solidFill>
                  <a:schemeClr val="tx1"/>
                </a:solidFill>
                <a:effectLst/>
                <a:latin typeface="+mn-lt"/>
                <a:ea typeface="+mn-ea"/>
                <a:cs typeface="+mn-cs"/>
              </a:rPr>
              <a:t>的光強度梯度，並以</a:t>
            </a:r>
            <a:r>
              <a:rPr lang="en-US" altLang="zh-TW" sz="1200" b="0" i="0" kern="1200" dirty="0">
                <a:solidFill>
                  <a:schemeClr val="tx1"/>
                </a:solidFill>
                <a:effectLst/>
                <a:latin typeface="+mn-lt"/>
                <a:ea typeface="+mn-ea"/>
                <a:cs typeface="+mn-cs"/>
              </a:rPr>
              <a:t>48</a:t>
            </a:r>
            <a:r>
              <a:rPr lang="zh-TW" altLang="en-US" sz="1200" b="0" i="0" kern="1200" dirty="0">
                <a:solidFill>
                  <a:schemeClr val="tx1"/>
                </a:solidFill>
                <a:effectLst/>
                <a:latin typeface="+mn-lt"/>
                <a:ea typeface="+mn-ea"/>
                <a:cs typeface="+mn-cs"/>
              </a:rPr>
              <a:t>小時作為照明持續時間</a:t>
            </a:r>
            <a:endParaRPr lang="en-US" altLang="zh-TW" sz="1200" b="0" i="0" kern="1200" dirty="0">
              <a:solidFill>
                <a:schemeClr val="tx1"/>
              </a:solidFill>
              <a:effectLst/>
              <a:latin typeface="+mn-lt"/>
              <a:ea typeface="+mn-ea"/>
              <a:cs typeface="+mn-cs"/>
            </a:endParaRPr>
          </a:p>
          <a:p>
            <a:pPr marL="228600" indent="-228600">
              <a:buFont typeface="+mj-lt"/>
              <a:buAutoNum type="alphaUcPeriod"/>
            </a:pPr>
            <a:r>
              <a:rPr lang="zh-TW" altLang="en-US" sz="1200" b="0" i="0" kern="1200" dirty="0">
                <a:solidFill>
                  <a:schemeClr val="tx1"/>
                </a:solidFill>
                <a:effectLst/>
                <a:latin typeface="+mn-lt"/>
                <a:ea typeface="+mn-ea"/>
                <a:cs typeface="+mn-cs"/>
              </a:rPr>
              <a:t>目標基因表達與照明時間之間的關係</a:t>
            </a:r>
            <a:endParaRPr lang="en-US" altLang="zh-TW" sz="1200" b="0" i="0" kern="1200" dirty="0">
              <a:solidFill>
                <a:schemeClr val="tx1"/>
              </a:solidFill>
              <a:effectLst/>
              <a:latin typeface="+mn-lt"/>
              <a:ea typeface="+mn-ea"/>
              <a:cs typeface="+mn-cs"/>
            </a:endParaRPr>
          </a:p>
          <a:p>
            <a:pPr marL="457200" lvl="1" indent="0">
              <a:buFont typeface="+mj-lt"/>
              <a:buNone/>
            </a:pPr>
            <a:r>
              <a:rPr lang="zh-TW" altLang="en-US" sz="1200" b="0" i="0" kern="1200" dirty="0">
                <a:solidFill>
                  <a:schemeClr val="tx1"/>
                </a:solidFill>
                <a:effectLst/>
                <a:latin typeface="+mn-lt"/>
                <a:ea typeface="+mn-ea"/>
                <a:cs typeface="+mn-cs"/>
              </a:rPr>
              <a:t>從</a:t>
            </a:r>
            <a:r>
              <a:rPr lang="en-US" altLang="zh-TW" sz="1200" b="0" i="0" kern="1200" dirty="0">
                <a:solidFill>
                  <a:schemeClr val="tx1"/>
                </a:solidFill>
                <a:effectLst/>
                <a:latin typeface="+mn-lt"/>
                <a:ea typeface="+mn-ea"/>
                <a:cs typeface="+mn-cs"/>
              </a:rPr>
              <a:t>0</a:t>
            </a:r>
            <a:r>
              <a:rPr lang="zh-TW" altLang="en-US" sz="1200" b="0" i="0" kern="1200" dirty="0">
                <a:solidFill>
                  <a:schemeClr val="tx1"/>
                </a:solidFill>
                <a:effectLst/>
                <a:latin typeface="+mn-lt"/>
                <a:ea typeface="+mn-ea"/>
                <a:cs typeface="+mn-cs"/>
              </a:rPr>
              <a:t>到</a:t>
            </a:r>
            <a:r>
              <a:rPr lang="en-US" altLang="zh-TW" sz="1200" b="0" i="0" kern="1200" dirty="0">
                <a:solidFill>
                  <a:schemeClr val="tx1"/>
                </a:solidFill>
                <a:effectLst/>
                <a:latin typeface="+mn-lt"/>
                <a:ea typeface="+mn-ea"/>
                <a:cs typeface="+mn-cs"/>
              </a:rPr>
              <a:t>60h</a:t>
            </a:r>
            <a:r>
              <a:rPr lang="zh-TW" altLang="en-US" sz="1200" b="0" i="0" kern="1200" dirty="0">
                <a:solidFill>
                  <a:schemeClr val="tx1"/>
                </a:solidFill>
                <a:effectLst/>
                <a:latin typeface="+mn-lt"/>
                <a:ea typeface="+mn-ea"/>
                <a:cs typeface="+mn-cs"/>
              </a:rPr>
              <a:t>的一系列時間梯度，並選擇</a:t>
            </a:r>
            <a:r>
              <a:rPr lang="en-US" altLang="zh-TW" sz="1200" b="0" i="0" kern="1200" dirty="0">
                <a:solidFill>
                  <a:schemeClr val="tx1"/>
                </a:solidFill>
                <a:effectLst/>
                <a:latin typeface="+mn-lt"/>
                <a:ea typeface="+mn-ea"/>
                <a:cs typeface="+mn-cs"/>
              </a:rPr>
              <a:t>102.4 </a:t>
            </a:r>
            <a:r>
              <a:rPr lang="en-US" altLang="zh-TW" sz="1200" b="0" i="0" kern="1200" dirty="0" err="1">
                <a:solidFill>
                  <a:schemeClr val="tx1"/>
                </a:solidFill>
                <a:effectLst/>
                <a:latin typeface="+mn-lt"/>
                <a:ea typeface="+mn-ea"/>
                <a:cs typeface="+mn-cs"/>
              </a:rPr>
              <a:t>uW</a:t>
            </a:r>
            <a:r>
              <a:rPr lang="zh-TW" altLang="en-US" sz="1200" b="0" i="0" kern="1200" dirty="0">
                <a:solidFill>
                  <a:schemeClr val="tx1"/>
                </a:solidFill>
                <a:effectLst/>
                <a:latin typeface="+mn-lt"/>
                <a:ea typeface="+mn-ea"/>
                <a:cs typeface="+mn-cs"/>
              </a:rPr>
              <a:t>作為光強度</a:t>
            </a:r>
            <a:endParaRPr lang="en-US" altLang="zh-TW" sz="1200" b="0" i="0" kern="1200" dirty="0">
              <a:solidFill>
                <a:schemeClr val="tx1"/>
              </a:solidFill>
              <a:effectLst/>
              <a:latin typeface="+mn-lt"/>
              <a:ea typeface="+mn-ea"/>
              <a:cs typeface="+mn-cs"/>
            </a:endParaRPr>
          </a:p>
          <a:p>
            <a:pPr marL="0" lvl="0" indent="0">
              <a:buFont typeface="+mj-lt"/>
              <a:buNone/>
            </a:pPr>
            <a:r>
              <a:rPr lang="zh-TW" altLang="en-US" sz="1200" b="0" i="0" kern="1200" dirty="0">
                <a:solidFill>
                  <a:schemeClr val="tx1"/>
                </a:solidFill>
                <a:effectLst/>
                <a:latin typeface="+mn-lt"/>
                <a:ea typeface="+mn-ea"/>
                <a:cs typeface="+mn-cs"/>
              </a:rPr>
              <a:t>實驗組：</a:t>
            </a:r>
            <a:r>
              <a:rPr lang="en-US" altLang="zh-TW" sz="1200" b="0" i="0" kern="1200" dirty="0">
                <a:solidFill>
                  <a:schemeClr val="tx1"/>
                </a:solidFill>
                <a:effectLst/>
                <a:latin typeface="+mn-lt"/>
                <a:ea typeface="+mn-ea"/>
                <a:cs typeface="+mn-cs"/>
              </a:rPr>
              <a:t>Hela-5xUAS-mRuby-P2A-hGluc</a:t>
            </a:r>
          </a:p>
          <a:p>
            <a:pPr marL="0" lvl="0" indent="0">
              <a:buFont typeface="+mj-lt"/>
              <a:buNone/>
            </a:pPr>
            <a:r>
              <a:rPr lang="zh-TW" altLang="en-US" sz="1200" b="0" i="0" kern="1200" dirty="0">
                <a:solidFill>
                  <a:schemeClr val="tx1"/>
                </a:solidFill>
                <a:effectLst/>
                <a:latin typeface="+mn-lt"/>
                <a:ea typeface="+mn-ea"/>
                <a:cs typeface="+mn-cs"/>
              </a:rPr>
              <a:t>對照組：</a:t>
            </a:r>
            <a:r>
              <a:rPr lang="en-US" altLang="zh-TW" sz="1200" b="0" i="0" kern="1200" dirty="0">
                <a:solidFill>
                  <a:schemeClr val="tx1"/>
                </a:solidFill>
                <a:effectLst/>
                <a:latin typeface="+mn-lt"/>
                <a:ea typeface="+mn-ea"/>
                <a:cs typeface="+mn-cs"/>
              </a:rPr>
              <a:t>Hela-5xUAS-mRuby</a:t>
            </a:r>
          </a:p>
          <a:p>
            <a:pPr marL="0" lvl="0" indent="0">
              <a:buFont typeface="+mj-lt"/>
              <a:buNone/>
            </a:pPr>
            <a:endParaRPr lang="zh-TW" altLang="en-US" dirty="0"/>
          </a:p>
        </p:txBody>
      </p:sp>
      <p:sp>
        <p:nvSpPr>
          <p:cNvPr id="4" name="投影片編號版面配置區 3"/>
          <p:cNvSpPr>
            <a:spLocks noGrp="1"/>
          </p:cNvSpPr>
          <p:nvPr>
            <p:ph type="sldNum" sz="quarter" idx="10"/>
          </p:nvPr>
        </p:nvSpPr>
        <p:spPr/>
        <p:txBody>
          <a:bodyPr/>
          <a:lstStyle/>
          <a:p>
            <a:fld id="{3854DDB3-7D9C-4BE8-A571-4623AA86799B}" type="slidenum">
              <a:rPr lang="zh-TW" altLang="en-US" smtClean="0"/>
              <a:t>10</a:t>
            </a:fld>
            <a:endParaRPr lang="zh-TW" altLang="en-US"/>
          </a:p>
        </p:txBody>
      </p:sp>
    </p:spTree>
    <p:extLst>
      <p:ext uri="{BB962C8B-B14F-4D97-AF65-F5344CB8AC3E}">
        <p14:creationId xmlns:p14="http://schemas.microsoft.com/office/powerpoint/2010/main" val="3171320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我們依舊對將實驗代回擬合線，檢測數據是否符合曲線，在</a:t>
            </a:r>
            <a:r>
              <a:rPr lang="en-US" altLang="zh-TW" dirty="0"/>
              <a:t>mRNA</a:t>
            </a:r>
            <a:r>
              <a:rPr lang="zh-TW" altLang="en-US" dirty="0"/>
              <a:t>和</a:t>
            </a:r>
            <a:r>
              <a:rPr lang="en-US" altLang="zh-TW" dirty="0" err="1"/>
              <a:t>hGluc</a:t>
            </a:r>
            <a:r>
              <a:rPr lang="zh-TW" altLang="en-US" dirty="0"/>
              <a:t>的擬合線都大致符合數據，但依然需要數學的香慣性驗證來補述</a:t>
            </a:r>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32</a:t>
            </a:fld>
            <a:endParaRPr lang="zh-TW" altLang="en-US"/>
          </a:p>
        </p:txBody>
      </p:sp>
    </p:spTree>
    <p:extLst>
      <p:ext uri="{BB962C8B-B14F-4D97-AF65-F5344CB8AC3E}">
        <p14:creationId xmlns:p14="http://schemas.microsoft.com/office/powerpoint/2010/main" val="23600740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在製作</a:t>
            </a:r>
            <a:r>
              <a:rPr lang="en-US" altLang="zh-TW" dirty="0"/>
              <a:t>c-hoop</a:t>
            </a:r>
            <a:r>
              <a:rPr lang="zh-TW" altLang="en-US" dirty="0"/>
              <a:t>方面，藉由調整藍光強度來維持</a:t>
            </a:r>
            <a:r>
              <a:rPr lang="en-US" altLang="zh-TW" dirty="0" err="1"/>
              <a:t>hGluc</a:t>
            </a:r>
            <a:r>
              <a:rPr lang="zh-TW" altLang="en-US" dirty="0"/>
              <a:t>的量，</a:t>
            </a:r>
            <a:r>
              <a:rPr lang="en-US" altLang="zh-TW" dirty="0"/>
              <a:t>(</a:t>
            </a:r>
            <a:r>
              <a:rPr lang="zh-TW" altLang="en-US" dirty="0"/>
              <a:t>跳下一張</a:t>
            </a:r>
            <a:r>
              <a:rPr lang="en-US" altLang="zh-TW" dirty="0"/>
              <a:t>)</a:t>
            </a:r>
            <a:r>
              <a:rPr lang="zh-TW" altLang="en-US" dirty="0"/>
              <a:t>而從中能發現隨著強度改變頻率的增加，</a:t>
            </a:r>
            <a:r>
              <a:rPr lang="en-US" altLang="zh-TW" dirty="0" err="1"/>
              <a:t>hGluc</a:t>
            </a:r>
            <a:r>
              <a:rPr lang="zh-TW" altLang="en-US" dirty="0"/>
              <a:t>也越加穩定。</a:t>
            </a:r>
            <a:r>
              <a:rPr lang="en-US" altLang="zh-TW" dirty="0"/>
              <a:t>(</a:t>
            </a:r>
            <a:r>
              <a:rPr lang="zh-TW" altLang="en-US" dirty="0"/>
              <a:t>跳下一張</a:t>
            </a:r>
            <a:r>
              <a:rPr lang="en-US" altLang="zh-TW" dirty="0"/>
              <a:t>)</a:t>
            </a:r>
            <a:r>
              <a:rPr lang="zh-TW" altLang="en-US" dirty="0"/>
              <a:t>最後得到穩定的數值</a:t>
            </a:r>
            <a:endParaRPr lang="en-US" altLang="zh-TW" dirty="0"/>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33</a:t>
            </a:fld>
            <a:endParaRPr lang="zh-TW" altLang="en-US"/>
          </a:p>
        </p:txBody>
      </p:sp>
    </p:spTree>
    <p:extLst>
      <p:ext uri="{BB962C8B-B14F-4D97-AF65-F5344CB8AC3E}">
        <p14:creationId xmlns:p14="http://schemas.microsoft.com/office/powerpoint/2010/main" val="26952996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最後我們再度</a:t>
            </a:r>
            <a:r>
              <a:rPr lang="en-US" altLang="zh-TW" dirty="0"/>
              <a:t>match</a:t>
            </a:r>
            <a:r>
              <a:rPr lang="zh-TW" altLang="en-US" dirty="0"/>
              <a:t> 實驗值，</a:t>
            </a:r>
            <a:r>
              <a:rPr lang="en-US" altLang="zh-TW" dirty="0"/>
              <a:t>(</a:t>
            </a:r>
            <a:r>
              <a:rPr lang="zh-TW" altLang="en-US" dirty="0"/>
              <a:t>跳下一張</a:t>
            </a:r>
            <a:r>
              <a:rPr lang="en-US" altLang="zh-TW" dirty="0"/>
              <a:t>)</a:t>
            </a:r>
            <a:r>
              <a:rPr lang="zh-TW" altLang="en-US" dirty="0"/>
              <a:t>後發現在後段的數值是相當符合的</a:t>
            </a:r>
            <a:r>
              <a:rPr lang="en-US" altLang="zh-TW" dirty="0"/>
              <a:t>,</a:t>
            </a:r>
            <a:r>
              <a:rPr lang="zh-TW" altLang="en-US" dirty="0"/>
              <a:t>而剛開始的部分則是需要在改進的</a:t>
            </a:r>
            <a:endParaRPr lang="en-US" altLang="zh-TW" dirty="0"/>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34</a:t>
            </a:fld>
            <a:endParaRPr lang="zh-TW" altLang="en-US"/>
          </a:p>
        </p:txBody>
      </p:sp>
    </p:spTree>
    <p:extLst>
      <p:ext uri="{BB962C8B-B14F-4D97-AF65-F5344CB8AC3E}">
        <p14:creationId xmlns:p14="http://schemas.microsoft.com/office/powerpoint/2010/main" val="17755962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044D211A-4BB6-45A5-9E84-E5C432F501F0}" type="slidenum">
              <a:rPr lang="zh-TW" altLang="en-US" smtClean="0"/>
              <a:t>35</a:t>
            </a:fld>
            <a:endParaRPr lang="zh-TW" altLang="en-US"/>
          </a:p>
        </p:txBody>
      </p:sp>
    </p:spTree>
    <p:extLst>
      <p:ext uri="{BB962C8B-B14F-4D97-AF65-F5344CB8AC3E}">
        <p14:creationId xmlns:p14="http://schemas.microsoft.com/office/powerpoint/2010/main" val="16657395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7ab7c82a1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7ab7c82a1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49888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aad4eae3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aad4eae3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7305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7ab7c82a1b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7ab7c82a1b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53981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7aad4eae3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7aad4eae3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15632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ab7c82a1b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ab7c82a1b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42616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7ab7c82a1b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7ab7c82a1b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09791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Font typeface="+mj-lt"/>
              <a:buAutoNum type="arabicPeriod" startAt="2"/>
            </a:pPr>
            <a:r>
              <a:rPr lang="zh-TW" altLang="en-US" sz="1200" b="0" i="0" kern="1200" dirty="0">
                <a:solidFill>
                  <a:schemeClr val="tx1"/>
                </a:solidFill>
                <a:effectLst/>
                <a:latin typeface="+mn-lt"/>
                <a:ea typeface="+mn-ea"/>
                <a:cs typeface="+mn-cs"/>
              </a:rPr>
              <a:t>獲得最佳照明條件後，我們開始定量表現整個表現過程。</a:t>
            </a:r>
            <a:endParaRPr lang="en-US" altLang="zh-TW" sz="1200" b="0" i="0" kern="1200" dirty="0">
              <a:solidFill>
                <a:schemeClr val="tx1"/>
              </a:solidFill>
              <a:effectLst/>
              <a:latin typeface="+mn-lt"/>
              <a:ea typeface="+mn-ea"/>
              <a:cs typeface="+mn-cs"/>
            </a:endParaRPr>
          </a:p>
          <a:p>
            <a:pPr marL="228600" indent="-228600">
              <a:buFont typeface="+mj-lt"/>
              <a:buAutoNum type="alphaUcPeriod"/>
            </a:pPr>
            <a:r>
              <a:rPr lang="zh-TW" altLang="en-US" sz="1200" b="0" i="0" kern="1200" dirty="0">
                <a:solidFill>
                  <a:schemeClr val="tx1"/>
                </a:solidFill>
                <a:effectLst/>
                <a:latin typeface="+mn-lt"/>
                <a:ea typeface="+mn-ea"/>
                <a:cs typeface="+mn-cs"/>
              </a:rPr>
              <a:t>通過定量</a:t>
            </a:r>
            <a:r>
              <a:rPr lang="en-US" altLang="zh-TW" sz="1200" b="0" i="0" kern="1200" dirty="0">
                <a:solidFill>
                  <a:schemeClr val="tx1"/>
                </a:solidFill>
                <a:effectLst/>
                <a:latin typeface="+mn-lt"/>
                <a:ea typeface="+mn-ea"/>
                <a:cs typeface="+mn-cs"/>
              </a:rPr>
              <a:t>PCR</a:t>
            </a:r>
            <a:r>
              <a:rPr lang="zh-TW" altLang="en-US" sz="1200" b="0" i="0" kern="1200" dirty="0">
                <a:solidFill>
                  <a:schemeClr val="tx1"/>
                </a:solidFill>
                <a:effectLst/>
                <a:latin typeface="+mn-lt"/>
                <a:ea typeface="+mn-ea"/>
                <a:cs typeface="+mn-cs"/>
              </a:rPr>
              <a:t>測試</a:t>
            </a:r>
            <a:r>
              <a:rPr lang="en-US" altLang="zh-TW" sz="1200" b="0" i="0" kern="1200" dirty="0">
                <a:solidFill>
                  <a:schemeClr val="tx1"/>
                </a:solidFill>
                <a:effectLst/>
                <a:latin typeface="+mn-lt"/>
                <a:ea typeface="+mn-ea"/>
                <a:cs typeface="+mn-cs"/>
              </a:rPr>
              <a:t>RNA</a:t>
            </a:r>
            <a:r>
              <a:rPr lang="zh-TW" altLang="en-US" sz="1200" b="0" i="0" kern="1200" dirty="0">
                <a:solidFill>
                  <a:schemeClr val="tx1"/>
                </a:solidFill>
                <a:effectLst/>
                <a:latin typeface="+mn-lt"/>
                <a:ea typeface="+mn-ea"/>
                <a:cs typeface="+mn-cs"/>
              </a:rPr>
              <a:t>的動態變化來表現轉錄過程</a:t>
            </a:r>
            <a:endParaRPr lang="en-US" altLang="zh-TW" sz="1200" b="0" i="0" kern="1200" dirty="0">
              <a:solidFill>
                <a:schemeClr val="tx1"/>
              </a:solidFill>
              <a:effectLst/>
              <a:latin typeface="+mn-lt"/>
              <a:ea typeface="+mn-ea"/>
              <a:cs typeface="+mn-cs"/>
            </a:endParaRPr>
          </a:p>
          <a:p>
            <a:pPr marL="228600" indent="-228600">
              <a:buFont typeface="+mj-lt"/>
              <a:buAutoNum type="alphaUcPeriod"/>
            </a:pPr>
            <a:r>
              <a:rPr lang="zh-TW" altLang="en-US" sz="1200" b="0" i="0" kern="1200" dirty="0">
                <a:solidFill>
                  <a:schemeClr val="tx1"/>
                </a:solidFill>
                <a:effectLst/>
                <a:latin typeface="+mn-lt"/>
                <a:ea typeface="+mn-ea"/>
                <a:cs typeface="+mn-cs"/>
              </a:rPr>
              <a:t>使用流式細胞儀分析</a:t>
            </a:r>
            <a:r>
              <a:rPr lang="en-US" altLang="zh-TW" sz="1200" b="0" i="0" kern="1200" dirty="0">
                <a:solidFill>
                  <a:schemeClr val="tx1"/>
                </a:solidFill>
                <a:effectLst/>
                <a:latin typeface="+mn-lt"/>
                <a:ea typeface="+mn-ea"/>
                <a:cs typeface="+mn-cs"/>
              </a:rPr>
              <a:t>(flow cytometry analysis)</a:t>
            </a:r>
            <a:r>
              <a:rPr lang="zh-TW" altLang="en-US" sz="1200" b="0" i="0" kern="1200" dirty="0">
                <a:solidFill>
                  <a:schemeClr val="tx1"/>
                </a:solidFill>
                <a:effectLst/>
                <a:latin typeface="+mn-lt"/>
                <a:ea typeface="+mn-ea"/>
                <a:cs typeface="+mn-cs"/>
              </a:rPr>
              <a:t> 測試</a:t>
            </a:r>
            <a:r>
              <a:rPr lang="en-US" altLang="zh-TW" sz="1200" b="0" i="0" kern="1200" dirty="0" err="1">
                <a:solidFill>
                  <a:schemeClr val="tx1"/>
                </a:solidFill>
                <a:effectLst/>
                <a:latin typeface="+mn-lt"/>
                <a:ea typeface="+mn-ea"/>
                <a:cs typeface="+mn-cs"/>
              </a:rPr>
              <a:t>mRuby</a:t>
            </a:r>
            <a:r>
              <a:rPr lang="zh-TW" altLang="en-US" sz="1200" b="0" i="0" kern="1200" dirty="0">
                <a:solidFill>
                  <a:schemeClr val="tx1"/>
                </a:solidFill>
                <a:effectLst/>
                <a:latin typeface="+mn-lt"/>
                <a:ea typeface="+mn-ea"/>
                <a:cs typeface="+mn-cs"/>
              </a:rPr>
              <a:t>的動態變化來表現轉譯過程</a:t>
            </a:r>
            <a:endParaRPr lang="en-US" altLang="zh-TW" sz="1200" b="0" i="0" kern="1200" dirty="0">
              <a:solidFill>
                <a:schemeClr val="tx1"/>
              </a:solidFill>
              <a:effectLst/>
              <a:latin typeface="+mn-lt"/>
              <a:ea typeface="+mn-ea"/>
              <a:cs typeface="+mn-cs"/>
            </a:endParaRPr>
          </a:p>
          <a:p>
            <a:pPr marL="228600" indent="-228600">
              <a:buFont typeface="+mj-lt"/>
              <a:buAutoNum type="alphaUcPeriod"/>
            </a:pPr>
            <a:r>
              <a:rPr lang="zh-TW" altLang="en-US" sz="1200" b="0" i="0" kern="1200" dirty="0">
                <a:solidFill>
                  <a:schemeClr val="tx1"/>
                </a:solidFill>
                <a:effectLst/>
                <a:latin typeface="+mn-lt"/>
                <a:ea typeface="+mn-ea"/>
                <a:cs typeface="+mn-cs"/>
              </a:rPr>
              <a:t>化學發光值來表現分泌過程</a:t>
            </a:r>
            <a:endParaRPr lang="en-US" altLang="zh-TW" sz="1200" b="0" i="0" kern="1200" dirty="0">
              <a:solidFill>
                <a:schemeClr val="tx1"/>
              </a:solidFill>
              <a:effectLst/>
              <a:latin typeface="+mn-lt"/>
              <a:ea typeface="+mn-ea"/>
              <a:cs typeface="+mn-cs"/>
            </a:endParaRPr>
          </a:p>
          <a:p>
            <a:pPr marL="0" indent="0">
              <a:buFont typeface="+mj-lt"/>
              <a:buNone/>
            </a:pPr>
            <a:r>
              <a:rPr lang="zh-TW" altLang="en-US" sz="1200" b="0" i="0" kern="1200" dirty="0">
                <a:solidFill>
                  <a:schemeClr val="tx1"/>
                </a:solidFill>
                <a:effectLst/>
                <a:latin typeface="+mn-lt"/>
                <a:ea typeface="+mn-ea"/>
                <a:cs typeface="+mn-cs"/>
              </a:rPr>
              <a:t>增加複雜性：在</a:t>
            </a:r>
            <a:r>
              <a:rPr lang="en-US" altLang="zh-TW" sz="1200" b="0" i="0" kern="1200" dirty="0">
                <a:solidFill>
                  <a:schemeClr val="tx1"/>
                </a:solidFill>
                <a:effectLst/>
                <a:latin typeface="+mn-lt"/>
                <a:ea typeface="+mn-ea"/>
                <a:cs typeface="+mn-cs"/>
              </a:rPr>
              <a:t>3D</a:t>
            </a:r>
            <a:r>
              <a:rPr lang="zh-TW" altLang="en-US" sz="1200" b="0" i="0" kern="1200" dirty="0">
                <a:solidFill>
                  <a:schemeClr val="tx1"/>
                </a:solidFill>
                <a:effectLst/>
                <a:latin typeface="+mn-lt"/>
                <a:ea typeface="+mn-ea"/>
                <a:cs typeface="+mn-cs"/>
              </a:rPr>
              <a:t>培養細胞中進行了功能測試，可能可以更準確地反映體內狀況</a:t>
            </a:r>
            <a:endParaRPr lang="en-US" altLang="zh-TW" sz="1200" b="0" i="0" kern="1200" dirty="0">
              <a:solidFill>
                <a:schemeClr val="tx1"/>
              </a:solidFill>
              <a:effectLst/>
              <a:latin typeface="+mn-lt"/>
              <a:ea typeface="+mn-ea"/>
              <a:cs typeface="+mn-cs"/>
            </a:endParaRPr>
          </a:p>
          <a:p>
            <a:endParaRPr lang="zh-TW" altLang="en-US" dirty="0"/>
          </a:p>
        </p:txBody>
      </p:sp>
      <p:sp>
        <p:nvSpPr>
          <p:cNvPr id="4" name="投影片編號版面配置區 3"/>
          <p:cNvSpPr>
            <a:spLocks noGrp="1"/>
          </p:cNvSpPr>
          <p:nvPr>
            <p:ph type="sldNum" sz="quarter" idx="10"/>
          </p:nvPr>
        </p:nvSpPr>
        <p:spPr/>
        <p:txBody>
          <a:bodyPr/>
          <a:lstStyle/>
          <a:p>
            <a:fld id="{3854DDB3-7D9C-4BE8-A571-4623AA86799B}" type="slidenum">
              <a:rPr lang="zh-TW" altLang="en-US" smtClean="0"/>
              <a:t>11</a:t>
            </a:fld>
            <a:endParaRPr lang="zh-TW" altLang="en-US"/>
          </a:p>
        </p:txBody>
      </p:sp>
    </p:spTree>
    <p:extLst>
      <p:ext uri="{BB962C8B-B14F-4D97-AF65-F5344CB8AC3E}">
        <p14:creationId xmlns:p14="http://schemas.microsoft.com/office/powerpoint/2010/main" val="24483405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6c29fe2ac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6c29fe2ac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20462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7ab7c82a1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7ab7c82a1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03920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6c29fe2ac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6c29fe2ac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51024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ab7c82a1b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ab7c82a1b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56325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7ab7c82a1b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7ab7c82a1b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077770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7ab7c82a1b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7ab7c82a1b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10646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7ab7c82a1b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7ab7c82a1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60220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75da8898c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75da8898c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99786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7ab7c82a1b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7ab7c82a1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92571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75da8898c3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75da8898c3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2504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a:solidFill>
                  <a:schemeClr val="tx1"/>
                </a:solidFill>
                <a:effectLst/>
                <a:latin typeface="+mn-lt"/>
                <a:ea typeface="+mn-ea"/>
                <a:cs typeface="+mn-cs"/>
              </a:rPr>
              <a:t>光可能會對細胞狀態產生重大影響，可能導致調節方面的較大誤差，尤其是在轉錄過程，因此必須考慮照明期間的細胞狀態。</a:t>
            </a:r>
            <a:endParaRPr lang="en-US" altLang="zh-TW" sz="1200" b="0" i="0" kern="1200" dirty="0">
              <a:solidFill>
                <a:schemeClr val="tx1"/>
              </a:solidFill>
              <a:effectLst/>
              <a:latin typeface="+mn-lt"/>
              <a:ea typeface="+mn-ea"/>
              <a:cs typeface="+mn-cs"/>
            </a:endParaRPr>
          </a:p>
          <a:p>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使用</a:t>
            </a:r>
            <a:r>
              <a:rPr lang="en-US" altLang="zh-TW" sz="1200" b="0" i="0" kern="1200" dirty="0">
                <a:solidFill>
                  <a:schemeClr val="tx1"/>
                </a:solidFill>
                <a:effectLst/>
                <a:latin typeface="+mn-lt"/>
                <a:ea typeface="+mn-ea"/>
                <a:cs typeface="+mn-cs"/>
              </a:rPr>
              <a:t>CCK8</a:t>
            </a:r>
            <a:r>
              <a:rPr lang="zh-TW" altLang="en-US" sz="1200" b="0" i="0" kern="1200" dirty="0">
                <a:solidFill>
                  <a:schemeClr val="tx1"/>
                </a:solidFill>
                <a:effectLst/>
                <a:latin typeface="+mn-lt"/>
                <a:ea typeface="+mn-ea"/>
                <a:cs typeface="+mn-cs"/>
              </a:rPr>
              <a:t>套組來檢測：</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套組內有</a:t>
            </a:r>
            <a:r>
              <a:rPr lang="en-US" altLang="zh-TW" sz="1200" b="0" i="0" kern="1200" dirty="0">
                <a:solidFill>
                  <a:schemeClr val="tx1"/>
                </a:solidFill>
                <a:effectLst/>
                <a:latin typeface="+mn-lt"/>
                <a:ea typeface="+mn-ea"/>
                <a:cs typeface="+mn-cs"/>
              </a:rPr>
              <a:t>WST-8</a:t>
            </a:r>
            <a:r>
              <a:rPr lang="zh-TW" altLang="en-US" sz="1200" b="0" i="0" kern="1200" dirty="0">
                <a:solidFill>
                  <a:schemeClr val="tx1"/>
                </a:solidFill>
                <a:effectLst/>
                <a:latin typeface="+mn-lt"/>
                <a:ea typeface="+mn-ea"/>
                <a:cs typeface="+mn-cs"/>
              </a:rPr>
              <a:t>，是一種水溶性染料，可因活細胞內的脫氫酶而被還原成可溶於培養基中的水溶性橘黃色產物</a:t>
            </a:r>
            <a:r>
              <a:rPr lang="en-US" altLang="zh-TW" sz="1200" b="0" i="0" kern="1200" dirty="0">
                <a:solidFill>
                  <a:schemeClr val="tx1"/>
                </a:solidFill>
                <a:effectLst/>
                <a:latin typeface="+mn-lt"/>
                <a:ea typeface="+mn-ea"/>
                <a:cs typeface="+mn-cs"/>
              </a:rPr>
              <a:t>(WST-8 formazan)</a:t>
            </a:r>
            <a:r>
              <a:rPr lang="zh-TW" altLang="en-US" sz="1200" b="0" i="0" kern="1200" dirty="0">
                <a:solidFill>
                  <a:schemeClr val="tx1"/>
                </a:solidFill>
                <a:effectLst/>
                <a:latin typeface="+mn-lt"/>
                <a:ea typeface="+mn-ea"/>
                <a:cs typeface="+mn-cs"/>
              </a:rPr>
              <a:t>。</a:t>
            </a:r>
            <a:r>
              <a:rPr lang="en-US" altLang="zh-TW" sz="1200" b="0" i="0" kern="1200" dirty="0">
                <a:solidFill>
                  <a:schemeClr val="tx1"/>
                </a:solidFill>
                <a:effectLst/>
                <a:latin typeface="+mn-lt"/>
                <a:ea typeface="+mn-ea"/>
                <a:cs typeface="+mn-cs"/>
              </a:rPr>
              <a:t>WST-8 formazan</a:t>
            </a:r>
            <a:r>
              <a:rPr lang="zh-TW" altLang="en-US" sz="1200" b="0" i="0" kern="1200" dirty="0">
                <a:solidFill>
                  <a:schemeClr val="tx1"/>
                </a:solidFill>
                <a:effectLst/>
                <a:latin typeface="+mn-lt"/>
                <a:ea typeface="+mn-ea"/>
                <a:cs typeface="+mn-cs"/>
              </a:rPr>
              <a:t>的產量取決於細胞內脫氫酶的活性，故可直接反映存活細胞的數量。</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因此，我們使用該試劑來檢測不同照射時間下的細胞的代謝活性。</a:t>
            </a:r>
            <a:endParaRPr lang="en-US" altLang="zh-TW" sz="1200" b="0" i="0" kern="1200" dirty="0">
              <a:solidFill>
                <a:schemeClr val="tx1"/>
              </a:solidFill>
              <a:effectLst/>
              <a:latin typeface="+mn-lt"/>
              <a:ea typeface="+mn-ea"/>
              <a:cs typeface="+mn-cs"/>
            </a:endParaRPr>
          </a:p>
          <a:p>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這對於瞭解光如何改變細胞狀態的機制也很有幫助，可以進一步提高調節的準確性。</a:t>
            </a:r>
          </a:p>
          <a:p>
            <a:endParaRPr lang="zh-TW" altLang="en-US" dirty="0"/>
          </a:p>
        </p:txBody>
      </p:sp>
      <p:sp>
        <p:nvSpPr>
          <p:cNvPr id="4" name="投影片編號版面配置區 3"/>
          <p:cNvSpPr>
            <a:spLocks noGrp="1"/>
          </p:cNvSpPr>
          <p:nvPr>
            <p:ph type="sldNum" sz="quarter" idx="10"/>
          </p:nvPr>
        </p:nvSpPr>
        <p:spPr/>
        <p:txBody>
          <a:bodyPr/>
          <a:lstStyle/>
          <a:p>
            <a:fld id="{3854DDB3-7D9C-4BE8-A571-4623AA86799B}" type="slidenum">
              <a:rPr lang="zh-TW" altLang="en-US" smtClean="0"/>
              <a:t>13</a:t>
            </a:fld>
            <a:endParaRPr lang="zh-TW" altLang="en-US"/>
          </a:p>
        </p:txBody>
      </p:sp>
    </p:spTree>
    <p:extLst>
      <p:ext uri="{BB962C8B-B14F-4D97-AF65-F5344CB8AC3E}">
        <p14:creationId xmlns:p14="http://schemas.microsoft.com/office/powerpoint/2010/main" val="25729241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7ab7c82a1b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7ab7c82a1b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572620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由於他們</a:t>
            </a:r>
            <a:r>
              <a:rPr lang="en-US" altLang="zh-TW" dirty="0"/>
              <a:t>project</a:t>
            </a:r>
            <a:r>
              <a:rPr lang="zh-TW" altLang="en-US" dirty="0"/>
              <a:t>最初靈感來自細胞療法中的細胞行為，因此他們請教了他們學校免疫學教授，來了解有關細胞療法的詳細案例以及他們以</a:t>
            </a:r>
            <a:r>
              <a:rPr lang="en-US" altLang="zh-TW" dirty="0" err="1"/>
              <a:t>LightOn</a:t>
            </a:r>
            <a:r>
              <a:rPr lang="zh-TW" altLang="en-US" dirty="0"/>
              <a:t>系統調控基因在治療上的可行性。                                        教授還建議他們在當地醫院進行進一步的社會調查，以從醫生和護士那裡獲得更多信息，以更了解基礎研究與醫療治療策略之間的差異。</a:t>
            </a:r>
            <a:endParaRPr lang="en-US" altLang="zh-TW" dirty="0"/>
          </a:p>
          <a:p>
            <a:r>
              <a:rPr lang="zh-TW" altLang="en-US" dirty="0"/>
              <a:t>腫瘤科的醫生向他們介紹了一些傳統癌症療法（例如放療和化學療法）的附帶損害和改善，並為他們的</a:t>
            </a:r>
            <a:r>
              <a:rPr lang="en-US" altLang="zh-TW" dirty="0"/>
              <a:t>project</a:t>
            </a:r>
            <a:r>
              <a:rPr lang="zh-TW" altLang="en-US" dirty="0"/>
              <a:t>提出了建議和指導。                                         </a:t>
            </a:r>
            <a:r>
              <a:rPr lang="en-US" altLang="zh-TW" dirty="0"/>
              <a:t>(</a:t>
            </a:r>
            <a:r>
              <a:rPr lang="zh-TW" altLang="en-US" dirty="0"/>
              <a:t>然而整篇都沒說給了什麼意見</a:t>
            </a:r>
            <a:r>
              <a:rPr lang="en-US" altLang="zh-TW" dirty="0"/>
              <a:t>........)</a:t>
            </a:r>
          </a:p>
          <a:p>
            <a:r>
              <a:rPr lang="zh-TW" altLang="en-US" dirty="0"/>
              <a:t>之後他們參觀了醫院的生物治療室，教授為他們介紹免疫療法的發展歷史以及現有免疫療法的機理。</a:t>
            </a:r>
          </a:p>
        </p:txBody>
      </p:sp>
      <p:sp>
        <p:nvSpPr>
          <p:cNvPr id="4" name="投影片編號版面配置區 3"/>
          <p:cNvSpPr>
            <a:spLocks noGrp="1"/>
          </p:cNvSpPr>
          <p:nvPr>
            <p:ph type="sldNum" sz="quarter" idx="10"/>
          </p:nvPr>
        </p:nvSpPr>
        <p:spPr/>
        <p:txBody>
          <a:bodyPr/>
          <a:lstStyle/>
          <a:p>
            <a:fld id="{C3D6A87D-4364-405C-AF90-38DDD93F3B98}" type="slidenum">
              <a:rPr lang="zh-TW" altLang="en-US" smtClean="0"/>
              <a:t>58</a:t>
            </a:fld>
            <a:endParaRPr lang="zh-TW" altLang="en-US"/>
          </a:p>
        </p:txBody>
      </p:sp>
    </p:spTree>
    <p:extLst>
      <p:ext uri="{BB962C8B-B14F-4D97-AF65-F5344CB8AC3E}">
        <p14:creationId xmlns:p14="http://schemas.microsoft.com/office/powerpoint/2010/main" val="39903813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1.</a:t>
            </a:r>
            <a:r>
              <a:rPr lang="zh-TW" altLang="en-US" dirty="0"/>
              <a:t>他們覺得“複雜細胞行為”這個概念的普及可以有效地幫助公眾更好地了解人體的運作方式。因此，他們製作了一個卡通漫畫，描述細胞的複雜行為調控，並將其上傳到社交媒體上。並且獲得了很多正向的回饋。</a:t>
            </a:r>
            <a:endParaRPr lang="en-US" altLang="zh-TW" dirty="0"/>
          </a:p>
          <a:p>
            <a:r>
              <a:rPr lang="en-US" altLang="zh-TW" dirty="0"/>
              <a:t>2.</a:t>
            </a:r>
            <a:r>
              <a:rPr lang="zh-TW" altLang="en-US" dirty="0"/>
              <a:t>他們還參觀了高中，並就</a:t>
            </a:r>
            <a:r>
              <a:rPr lang="en-US" altLang="zh-TW" dirty="0" err="1"/>
              <a:t>iGEM</a:t>
            </a:r>
            <a:r>
              <a:rPr lang="zh-TW" altLang="en-US" dirty="0"/>
              <a:t>和“複雜細胞行為”的概念進行了演講。</a:t>
            </a:r>
            <a:endParaRPr lang="en-US" altLang="zh-TW" dirty="0"/>
          </a:p>
          <a:p>
            <a:r>
              <a:rPr lang="en-US" altLang="zh-TW" dirty="0"/>
              <a:t>3.</a:t>
            </a:r>
            <a:r>
              <a:rPr lang="zh-TW" altLang="en-US" dirty="0"/>
              <a:t>他們雙方都認為，當前的醫療機構應該對新的免疫療法更加開放，並積極向患者和社會宣傳免疫療法</a:t>
            </a:r>
            <a:r>
              <a:rPr lang="en-US" altLang="zh-TW" dirty="0"/>
              <a:t>/</a:t>
            </a:r>
            <a:r>
              <a:rPr lang="zh-TW" altLang="en-US" dirty="0"/>
              <a:t>細胞療法的優缺點，從而在公眾中形成更全面的了解。同時也希望醫療機構和科研機構可以接受更多的社會實踐團體，例如</a:t>
            </a:r>
            <a:r>
              <a:rPr lang="en-US" altLang="zh-TW" dirty="0" err="1"/>
              <a:t>iGEM</a:t>
            </a:r>
            <a:r>
              <a:rPr lang="zh-TW" altLang="en-US" dirty="0"/>
              <a:t>團隊。透過互相交流，增進了解，並促進傳播科普知識。</a:t>
            </a:r>
          </a:p>
        </p:txBody>
      </p:sp>
      <p:sp>
        <p:nvSpPr>
          <p:cNvPr id="4" name="投影片編號版面配置區 3"/>
          <p:cNvSpPr>
            <a:spLocks noGrp="1"/>
          </p:cNvSpPr>
          <p:nvPr>
            <p:ph type="sldNum" sz="quarter" idx="10"/>
          </p:nvPr>
        </p:nvSpPr>
        <p:spPr/>
        <p:txBody>
          <a:bodyPr/>
          <a:lstStyle/>
          <a:p>
            <a:fld id="{C3D6A87D-4364-405C-AF90-38DDD93F3B98}" type="slidenum">
              <a:rPr lang="zh-TW" altLang="en-US" smtClean="0"/>
              <a:t>59</a:t>
            </a:fld>
            <a:endParaRPr lang="zh-TW" altLang="en-US"/>
          </a:p>
        </p:txBody>
      </p:sp>
    </p:spTree>
    <p:extLst>
      <p:ext uri="{BB962C8B-B14F-4D97-AF65-F5344CB8AC3E}">
        <p14:creationId xmlns:p14="http://schemas.microsoft.com/office/powerpoint/2010/main" val="17187885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C3D6A87D-4364-405C-AF90-38DDD93F3B98}" type="slidenum">
              <a:rPr lang="zh-TW" altLang="en-US" smtClean="0"/>
              <a:t>60</a:t>
            </a:fld>
            <a:endParaRPr lang="zh-TW" altLang="en-US"/>
          </a:p>
        </p:txBody>
      </p:sp>
    </p:spTree>
    <p:extLst>
      <p:ext uri="{BB962C8B-B14F-4D97-AF65-F5344CB8AC3E}">
        <p14:creationId xmlns:p14="http://schemas.microsoft.com/office/powerpoint/2010/main" val="1743419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C3D6A87D-4364-405C-AF90-38DDD93F3B98}" type="slidenum">
              <a:rPr lang="zh-TW" altLang="en-US" smtClean="0"/>
              <a:t>14</a:t>
            </a:fld>
            <a:endParaRPr lang="zh-TW" altLang="en-US"/>
          </a:p>
        </p:txBody>
      </p:sp>
    </p:spTree>
    <p:extLst>
      <p:ext uri="{BB962C8B-B14F-4D97-AF65-F5344CB8AC3E}">
        <p14:creationId xmlns:p14="http://schemas.microsoft.com/office/powerpoint/2010/main" val="22109176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a:solidFill>
                  <a:schemeClr val="tx1"/>
                </a:solidFill>
                <a:effectLst/>
                <a:latin typeface="+mn-lt"/>
                <a:ea typeface="+mn-ea"/>
                <a:cs typeface="+mn-cs"/>
              </a:rPr>
              <a:t>儘管在之前的實驗中通過測量分泌蛋白的相對量來表達分泌過程，但仍然有必要驗證分泌蛋白的生物學活性，這可以證明調節的有效性（因為某些蛋白質可能會在分泌過程中失去生物學活性）。</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選擇趨化性作為測試模型，這個模型為細胞向趨化因子的定向遷移。</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使用</a:t>
            </a:r>
            <a:r>
              <a:rPr lang="en-US" altLang="zh-TW" sz="1200" b="0" i="0" kern="1200" dirty="0">
                <a:solidFill>
                  <a:schemeClr val="tx1"/>
                </a:solidFill>
                <a:effectLst/>
                <a:latin typeface="+mn-lt"/>
                <a:ea typeface="+mn-ea"/>
                <a:cs typeface="+mn-cs"/>
              </a:rPr>
              <a:t>IL8</a:t>
            </a:r>
            <a:r>
              <a:rPr lang="zh-TW" altLang="en-US" sz="1200" b="0" i="0" kern="1200" dirty="0">
                <a:solidFill>
                  <a:schemeClr val="tx1"/>
                </a:solidFill>
                <a:effectLst/>
                <a:latin typeface="+mn-lt"/>
                <a:ea typeface="+mn-ea"/>
                <a:cs typeface="+mn-cs"/>
              </a:rPr>
              <a:t>作為化學引誘劑，</a:t>
            </a:r>
            <a:r>
              <a:rPr lang="en-US" altLang="zh-TW" sz="1200" b="0" i="0" kern="1200" dirty="0">
                <a:solidFill>
                  <a:schemeClr val="tx1"/>
                </a:solidFill>
                <a:effectLst/>
                <a:latin typeface="+mn-lt"/>
                <a:ea typeface="+mn-ea"/>
                <a:cs typeface="+mn-cs"/>
              </a:rPr>
              <a:t>IL8</a:t>
            </a:r>
            <a:r>
              <a:rPr lang="zh-TW" altLang="en-US" sz="1200" b="0" i="0" kern="1200" dirty="0">
                <a:solidFill>
                  <a:schemeClr val="tx1"/>
                </a:solidFill>
                <a:effectLst/>
                <a:latin typeface="+mn-lt"/>
                <a:ea typeface="+mn-ea"/>
                <a:cs typeface="+mn-cs"/>
              </a:rPr>
              <a:t>可以促進嗜中性球的活化和趨化。在</a:t>
            </a:r>
            <a:r>
              <a:rPr lang="en-US" altLang="zh-TW" sz="1200" b="0" i="0" kern="1200" dirty="0" err="1">
                <a:solidFill>
                  <a:schemeClr val="tx1"/>
                </a:solidFill>
                <a:effectLst/>
                <a:latin typeface="+mn-lt"/>
                <a:ea typeface="+mn-ea"/>
                <a:cs typeface="+mn-cs"/>
              </a:rPr>
              <a:t>ibidiμ-SlideChemotaxis</a:t>
            </a:r>
            <a:r>
              <a:rPr lang="zh-TW" altLang="en-US" sz="1200" b="0" i="0" kern="1200" dirty="0">
                <a:solidFill>
                  <a:schemeClr val="tx1"/>
                </a:solidFill>
                <a:effectLst/>
                <a:latin typeface="+mn-lt"/>
                <a:ea typeface="+mn-ea"/>
                <a:cs typeface="+mn-cs"/>
              </a:rPr>
              <a:t>（一種商用微流控儀器）中進行這項趨化性測定，這使我們能夠研究目標細胞詳細的趨化行為。</a:t>
            </a:r>
            <a:endParaRPr lang="en-US" altLang="zh-TW" sz="1200" b="0" i="0" kern="1200" dirty="0">
              <a:solidFill>
                <a:schemeClr val="tx1"/>
              </a:solidFill>
              <a:effectLst/>
              <a:latin typeface="+mn-lt"/>
              <a:ea typeface="+mn-ea"/>
              <a:cs typeface="+mn-cs"/>
            </a:endParaRPr>
          </a:p>
          <a:p>
            <a:endParaRPr lang="en-US" altLang="zh-TW" sz="1200" b="0" i="0" kern="1200" dirty="0">
              <a:solidFill>
                <a:schemeClr val="tx1"/>
              </a:solidFill>
              <a:effectLst/>
              <a:latin typeface="+mn-lt"/>
              <a:ea typeface="+mn-ea"/>
              <a:cs typeface="+mn-cs"/>
            </a:endParaRPr>
          </a:p>
          <a:p>
            <a:pPr marL="228600" indent="-228600">
              <a:buFont typeface="+mj-lt"/>
              <a:buAutoNum type="arabicPeriod"/>
            </a:pPr>
            <a:r>
              <a:rPr lang="zh-TW" altLang="en-US" sz="1200" b="0" i="0" kern="1200" dirty="0">
                <a:solidFill>
                  <a:schemeClr val="tx1"/>
                </a:solidFill>
                <a:effectLst/>
                <a:latin typeface="+mn-lt"/>
                <a:ea typeface="+mn-ea"/>
                <a:cs typeface="+mn-cs"/>
              </a:rPr>
              <a:t>用三組實驗驗證</a:t>
            </a:r>
            <a:r>
              <a:rPr lang="en-US" altLang="zh-TW" sz="1200" b="0" i="0" kern="1200" dirty="0">
                <a:solidFill>
                  <a:schemeClr val="tx1"/>
                </a:solidFill>
                <a:effectLst/>
                <a:latin typeface="+mn-lt"/>
                <a:ea typeface="+mn-ea"/>
                <a:cs typeface="+mn-cs"/>
              </a:rPr>
              <a:t>IL8</a:t>
            </a:r>
            <a:r>
              <a:rPr lang="zh-TW" altLang="en-US" sz="1200" b="0" i="0" kern="1200" dirty="0">
                <a:solidFill>
                  <a:schemeClr val="tx1"/>
                </a:solidFill>
                <a:effectLst/>
                <a:latin typeface="+mn-lt"/>
                <a:ea typeface="+mn-ea"/>
                <a:cs typeface="+mn-cs"/>
              </a:rPr>
              <a:t>誘導細胞遷移的能力。</a:t>
            </a:r>
            <a:endParaRPr lang="en-US" altLang="zh-TW" sz="1200" b="0" i="0" kern="1200" dirty="0">
              <a:solidFill>
                <a:schemeClr val="tx1"/>
              </a:solidFill>
              <a:effectLst/>
              <a:latin typeface="+mn-lt"/>
              <a:ea typeface="+mn-ea"/>
              <a:cs typeface="+mn-cs"/>
            </a:endParaRPr>
          </a:p>
          <a:p>
            <a:pPr marL="685800" lvl="1" indent="-228600">
              <a:buFont typeface="+mj-lt"/>
              <a:buAutoNum type="alphaUcPeriod"/>
            </a:pPr>
            <a:r>
              <a:rPr lang="en-US" altLang="zh-TW" sz="1200" b="0" i="0" kern="1200" dirty="0">
                <a:solidFill>
                  <a:schemeClr val="tx1"/>
                </a:solidFill>
                <a:effectLst/>
                <a:latin typeface="+mn-lt"/>
                <a:ea typeface="+mn-ea"/>
                <a:cs typeface="+mn-cs"/>
              </a:rPr>
              <a:t>Control-Control</a:t>
            </a:r>
            <a:r>
              <a:rPr lang="zh-TW" altLang="en-US" sz="1200" b="0" i="0" kern="1200" dirty="0">
                <a:solidFill>
                  <a:schemeClr val="tx1"/>
                </a:solidFill>
                <a:effectLst/>
                <a:latin typeface="+mn-lt"/>
                <a:ea typeface="+mn-ea"/>
                <a:cs typeface="+mn-cs"/>
              </a:rPr>
              <a:t>：兩個腔室中都充滿了細胞培養基</a:t>
            </a:r>
            <a:endParaRPr lang="en-US" altLang="zh-TW" sz="1200" b="0" i="0" kern="1200" dirty="0">
              <a:solidFill>
                <a:schemeClr val="tx1"/>
              </a:solidFill>
              <a:effectLst/>
              <a:latin typeface="+mn-lt"/>
              <a:ea typeface="+mn-ea"/>
              <a:cs typeface="+mn-cs"/>
            </a:endParaRPr>
          </a:p>
          <a:p>
            <a:pPr marL="685800" lvl="1" indent="-228600">
              <a:buFont typeface="+mj-lt"/>
              <a:buAutoNum type="alphaUcPeriod"/>
            </a:pPr>
            <a:r>
              <a:rPr lang="en-US" altLang="zh-TW" sz="1200" b="0" i="0" kern="1200" dirty="0">
                <a:solidFill>
                  <a:schemeClr val="tx1"/>
                </a:solidFill>
                <a:effectLst/>
                <a:latin typeface="+mn-lt"/>
                <a:ea typeface="+mn-ea"/>
                <a:cs typeface="+mn-cs"/>
              </a:rPr>
              <a:t>IL8-IL8</a:t>
            </a:r>
            <a:r>
              <a:rPr lang="zh-TW" altLang="en-US" sz="1200" b="0" i="0" kern="1200" dirty="0">
                <a:solidFill>
                  <a:schemeClr val="tx1"/>
                </a:solidFill>
                <a:effectLst/>
                <a:latin typeface="+mn-lt"/>
                <a:ea typeface="+mn-ea"/>
                <a:cs typeface="+mn-cs"/>
              </a:rPr>
              <a:t>：用發亮細胞系分泌的</a:t>
            </a:r>
            <a:r>
              <a:rPr lang="en-US" altLang="zh-TW" sz="1200" b="0" i="0" kern="1200" dirty="0">
                <a:solidFill>
                  <a:schemeClr val="tx1"/>
                </a:solidFill>
                <a:effectLst/>
                <a:latin typeface="+mn-lt"/>
                <a:ea typeface="+mn-ea"/>
                <a:cs typeface="+mn-cs"/>
              </a:rPr>
              <a:t>IL8</a:t>
            </a:r>
            <a:r>
              <a:rPr lang="zh-TW" altLang="en-US" sz="1200" b="0" i="0" kern="1200" dirty="0">
                <a:solidFill>
                  <a:schemeClr val="tx1"/>
                </a:solidFill>
                <a:effectLst/>
                <a:latin typeface="+mn-lt"/>
                <a:ea typeface="+mn-ea"/>
                <a:cs typeface="+mn-cs"/>
              </a:rPr>
              <a:t>填充兩個腔室</a:t>
            </a:r>
            <a:endParaRPr lang="en-US" altLang="zh-TW" sz="1200" b="0" i="0" kern="1200" dirty="0">
              <a:solidFill>
                <a:schemeClr val="tx1"/>
              </a:solidFill>
              <a:effectLst/>
              <a:latin typeface="+mn-lt"/>
              <a:ea typeface="+mn-ea"/>
              <a:cs typeface="+mn-cs"/>
            </a:endParaRPr>
          </a:p>
          <a:p>
            <a:pPr marL="685800" lvl="1" indent="-228600">
              <a:buFont typeface="+mj-lt"/>
              <a:buAutoNum type="alphaUcPeriod"/>
            </a:pPr>
            <a:r>
              <a:rPr lang="en-US" altLang="zh-TW" sz="1200" b="0" i="0" kern="1200" dirty="0">
                <a:solidFill>
                  <a:schemeClr val="tx1"/>
                </a:solidFill>
                <a:effectLst/>
                <a:latin typeface="+mn-lt"/>
                <a:ea typeface="+mn-ea"/>
                <a:cs typeface="+mn-cs"/>
              </a:rPr>
              <a:t>IL8-Control</a:t>
            </a:r>
            <a:r>
              <a:rPr lang="zh-TW" altLang="en-US" sz="1200" b="0" i="0" kern="1200" dirty="0">
                <a:solidFill>
                  <a:schemeClr val="tx1"/>
                </a:solidFill>
                <a:effectLst/>
                <a:latin typeface="+mn-lt"/>
                <a:ea typeface="+mn-ea"/>
                <a:cs typeface="+mn-cs"/>
              </a:rPr>
              <a:t>：用一個分泌的</a:t>
            </a:r>
            <a:r>
              <a:rPr lang="en-US" altLang="zh-TW" sz="1200" b="0" i="0" kern="1200" dirty="0">
                <a:solidFill>
                  <a:schemeClr val="tx1"/>
                </a:solidFill>
                <a:effectLst/>
                <a:latin typeface="+mn-lt"/>
                <a:ea typeface="+mn-ea"/>
                <a:cs typeface="+mn-cs"/>
              </a:rPr>
              <a:t>IL8</a:t>
            </a:r>
            <a:r>
              <a:rPr lang="zh-TW" altLang="en-US" sz="1200" b="0" i="0" kern="1200" dirty="0">
                <a:solidFill>
                  <a:schemeClr val="tx1"/>
                </a:solidFill>
                <a:effectLst/>
                <a:latin typeface="+mn-lt"/>
                <a:ea typeface="+mn-ea"/>
                <a:cs typeface="+mn-cs"/>
              </a:rPr>
              <a:t>填充一個腔室，培養基填充另一個腔室</a:t>
            </a:r>
            <a:endParaRPr lang="en-US" altLang="zh-TW" sz="1200" b="0" i="0" kern="1200" dirty="0">
              <a:solidFill>
                <a:schemeClr val="tx1"/>
              </a:solidFill>
              <a:effectLst/>
              <a:latin typeface="+mn-lt"/>
              <a:ea typeface="+mn-ea"/>
              <a:cs typeface="+mn-cs"/>
            </a:endParaRPr>
          </a:p>
          <a:p>
            <a:pPr marL="228600" indent="-228600">
              <a:buFont typeface="+mj-lt"/>
              <a:buAutoNum type="arabicPeriod"/>
            </a:pPr>
            <a:r>
              <a:rPr lang="zh-TW" altLang="en-US" sz="1200" b="0" i="0" kern="1200" dirty="0">
                <a:solidFill>
                  <a:schemeClr val="tx1"/>
                </a:solidFill>
                <a:effectLst/>
                <a:latin typeface="+mn-lt"/>
                <a:ea typeface="+mn-ea"/>
                <a:cs typeface="+mn-cs"/>
              </a:rPr>
              <a:t>為了防止長時間的螢光成像影響活細胞的速度和方向性，因此使用暗紅色的明場成像並設計</a:t>
            </a:r>
            <a:r>
              <a:rPr lang="en-US" altLang="zh-TW" sz="1200" b="0" i="0" kern="1200" dirty="0" err="1">
                <a:solidFill>
                  <a:schemeClr val="tx1"/>
                </a:solidFill>
                <a:effectLst/>
                <a:latin typeface="+mn-lt"/>
                <a:ea typeface="+mn-ea"/>
                <a:cs typeface="+mn-cs"/>
              </a:rPr>
              <a:t>OpenCV</a:t>
            </a:r>
            <a:r>
              <a:rPr lang="en-US" altLang="zh-TW" sz="1200" b="0" i="0" kern="1200" dirty="0">
                <a:solidFill>
                  <a:schemeClr val="tx1"/>
                </a:solidFill>
                <a:effectLst/>
                <a:latin typeface="+mn-lt"/>
                <a:ea typeface="+mn-ea"/>
                <a:cs typeface="+mn-cs"/>
              </a:rPr>
              <a:t> CSRT / CSRDCF</a:t>
            </a:r>
            <a:r>
              <a:rPr lang="zh-TW" altLang="en-US" sz="1200" b="0" i="0" kern="1200" dirty="0">
                <a:solidFill>
                  <a:schemeClr val="tx1"/>
                </a:solidFill>
                <a:effectLst/>
                <a:latin typeface="+mn-lt"/>
                <a:ea typeface="+mn-ea"/>
                <a:cs typeface="+mn-cs"/>
              </a:rPr>
              <a:t>追蹤法，這種算法使用空間可靠性圖學習如何調整濾波器。</a:t>
            </a:r>
            <a:endParaRPr lang="en-US" altLang="zh-TW" sz="1200" b="0" i="0" kern="1200" dirty="0">
              <a:solidFill>
                <a:schemeClr val="tx1"/>
              </a:solidFill>
              <a:effectLst/>
              <a:latin typeface="+mn-lt"/>
              <a:ea typeface="+mn-ea"/>
              <a:cs typeface="+mn-cs"/>
            </a:endParaRP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zh-TW" altLang="en-US" sz="1200" b="0" i="0" kern="1200" dirty="0">
                <a:solidFill>
                  <a:schemeClr val="tx1"/>
                </a:solidFill>
                <a:effectLst/>
                <a:latin typeface="+mn-lt"/>
                <a:ea typeface="+mn-ea"/>
                <a:cs typeface="+mn-cs"/>
              </a:rPr>
              <a:t>可以實時照亮細胞並觀察細胞遷移的微流控芯片</a:t>
            </a:r>
            <a:endParaRPr lang="zh-TW" altLang="en-US" dirty="0"/>
          </a:p>
        </p:txBody>
      </p:sp>
      <p:sp>
        <p:nvSpPr>
          <p:cNvPr id="4" name="投影片編號版面配置區 3"/>
          <p:cNvSpPr>
            <a:spLocks noGrp="1"/>
          </p:cNvSpPr>
          <p:nvPr>
            <p:ph type="sldNum" sz="quarter" idx="10"/>
          </p:nvPr>
        </p:nvSpPr>
        <p:spPr/>
        <p:txBody>
          <a:bodyPr/>
          <a:lstStyle/>
          <a:p>
            <a:fld id="{3854DDB3-7D9C-4BE8-A571-4623AA86799B}" type="slidenum">
              <a:rPr lang="zh-TW" altLang="en-US" smtClean="0"/>
              <a:t>15</a:t>
            </a:fld>
            <a:endParaRPr lang="zh-TW" altLang="en-US"/>
          </a:p>
        </p:txBody>
      </p:sp>
    </p:spTree>
    <p:extLst>
      <p:ext uri="{BB962C8B-B14F-4D97-AF65-F5344CB8AC3E}">
        <p14:creationId xmlns:p14="http://schemas.microsoft.com/office/powerpoint/2010/main" val="31762781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7aad4eae3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7aad4eae3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36134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7aad4eae3c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7aad4eae3c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12375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aad4eae3c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7aad4eae3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321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7" name="Rectangle 6"/>
          <p:cNvSpPr/>
          <p:nvPr/>
        </p:nvSpPr>
        <p:spPr>
          <a:xfrm>
            <a:off x="3175" y="6398324"/>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按一下以編輯母片副標題樣式</a:t>
            </a:r>
            <a:endParaRPr lang="en-US" dirty="0"/>
          </a:p>
        </p:txBody>
      </p:sp>
      <p:sp>
        <p:nvSpPr>
          <p:cNvPr id="4" name="Date Placeholder 3"/>
          <p:cNvSpPr>
            <a:spLocks noGrp="1"/>
          </p:cNvSpPr>
          <p:nvPr>
            <p:ph type="dt" sz="half" idx="10"/>
          </p:nvPr>
        </p:nvSpPr>
        <p:spPr/>
        <p:txBody>
          <a:bodyPr/>
          <a:lstStyle/>
          <a:p>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a:xfrm>
            <a:off x="10499667" y="6444361"/>
            <a:ext cx="1312025" cy="365125"/>
          </a:xfrm>
        </p:spPr>
        <p:txBody>
          <a:bodyPr/>
          <a:lstStyle>
            <a:lvl1pPr>
              <a:defRPr sz="2400" b="1">
                <a:solidFill>
                  <a:schemeClr val="bg1"/>
                </a:solidFill>
              </a:defRPr>
            </a:lvl1pPr>
          </a:lstStyle>
          <a:p>
            <a:fld id="{5AEB807D-E1C8-4627-915B-A220824D33E4}" type="slidenum">
              <a:rPr lang="zh-TW" altLang="en-US" smtClean="0"/>
              <a:pPr/>
              <a:t>‹#›</a:t>
            </a:fld>
            <a:endParaRPr lang="zh-TW" alt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1571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5AEB807D-E1C8-4627-915B-A220824D33E4}" type="slidenum">
              <a:rPr lang="zh-TW" altLang="en-US" smtClean="0"/>
              <a:t>‹#›</a:t>
            </a:fld>
            <a:endParaRPr lang="zh-TW" altLang="en-US"/>
          </a:p>
        </p:txBody>
      </p:sp>
    </p:spTree>
    <p:extLst>
      <p:ext uri="{BB962C8B-B14F-4D97-AF65-F5344CB8AC3E}">
        <p14:creationId xmlns:p14="http://schemas.microsoft.com/office/powerpoint/2010/main" val="3221698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5AEB807D-E1C8-4627-915B-A220824D33E4}" type="slidenum">
              <a:rPr lang="zh-TW" altLang="en-US" smtClean="0"/>
              <a:t>‹#›</a:t>
            </a:fld>
            <a:endParaRPr lang="zh-TW" altLang="en-US"/>
          </a:p>
        </p:txBody>
      </p:sp>
    </p:spTree>
    <p:extLst>
      <p:ext uri="{BB962C8B-B14F-4D97-AF65-F5344CB8AC3E}">
        <p14:creationId xmlns:p14="http://schemas.microsoft.com/office/powerpoint/2010/main" val="34565017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0399628" y="6333200"/>
            <a:ext cx="731600" cy="524800"/>
          </a:xfrm>
          <a:prstGeom prst="rect">
            <a:avLst/>
          </a:prstGeom>
        </p:spPr>
        <p:txBody>
          <a:bodyPr spcFirstLastPara="1" wrap="square" lIns="91425" tIns="91425" rIns="91425" bIns="91425" anchor="ctr" anchorCtr="0">
            <a:noAutofit/>
          </a:bodyPr>
          <a:lstStyle>
            <a:lvl1pPr lvl="0">
              <a:buNone/>
              <a:defRPr sz="2800" b="1"/>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US" altLang="zh-TW" smtClean="0"/>
              <a:pPr/>
              <a:t>‹#›</a:t>
            </a:fld>
            <a:endParaRPr lang="zh-TW" altLang="en-US" dirty="0"/>
          </a:p>
        </p:txBody>
      </p:sp>
    </p:spTree>
    <p:extLst>
      <p:ext uri="{BB962C8B-B14F-4D97-AF65-F5344CB8AC3E}">
        <p14:creationId xmlns:p14="http://schemas.microsoft.com/office/powerpoint/2010/main" val="3611205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a:xfrm>
            <a:off x="10109464" y="6457810"/>
            <a:ext cx="1312025" cy="365125"/>
          </a:xfrm>
        </p:spPr>
        <p:txBody>
          <a:bodyPr/>
          <a:lstStyle>
            <a:lvl1pPr>
              <a:defRPr sz="2800" b="1"/>
            </a:lvl1pPr>
          </a:lstStyle>
          <a:p>
            <a:fld id="{5AEB807D-E1C8-4627-915B-A220824D33E4}" type="slidenum">
              <a:rPr lang="zh-TW" altLang="en-US" smtClean="0"/>
              <a:pPr/>
              <a:t>‹#›</a:t>
            </a:fld>
            <a:endParaRPr lang="zh-TW" altLang="en-US" dirty="0"/>
          </a:p>
        </p:txBody>
      </p:sp>
    </p:spTree>
    <p:extLst>
      <p:ext uri="{BB962C8B-B14F-4D97-AF65-F5344CB8AC3E}">
        <p14:creationId xmlns:p14="http://schemas.microsoft.com/office/powerpoint/2010/main" val="3716270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5AEB807D-E1C8-4627-915B-A220824D33E4}" type="slidenum">
              <a:rPr lang="zh-TW" altLang="en-US" smtClean="0"/>
              <a:t>‹#›</a:t>
            </a:fld>
            <a:endParaRPr lang="zh-TW"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95167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5AEB807D-E1C8-4627-915B-A220824D33E4}" type="slidenum">
              <a:rPr lang="zh-TW" altLang="en-US" smtClean="0"/>
              <a:t>‹#›</a:t>
            </a:fld>
            <a:endParaRPr lang="zh-TW" altLang="en-US"/>
          </a:p>
        </p:txBody>
      </p:sp>
    </p:spTree>
    <p:extLst>
      <p:ext uri="{BB962C8B-B14F-4D97-AF65-F5344CB8AC3E}">
        <p14:creationId xmlns:p14="http://schemas.microsoft.com/office/powerpoint/2010/main" val="154719815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097280" y="2582334"/>
            <a:ext cx="4937760" cy="337820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217920" y="2582334"/>
            <a:ext cx="4937760" cy="337820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5AEB807D-E1C8-4627-915B-A220824D33E4}" type="slidenum">
              <a:rPr lang="zh-TW" altLang="en-US" smtClean="0"/>
              <a:t>‹#›</a:t>
            </a:fld>
            <a:endParaRPr lang="zh-TW" altLang="en-US"/>
          </a:p>
        </p:txBody>
      </p:sp>
    </p:spTree>
    <p:extLst>
      <p:ext uri="{BB962C8B-B14F-4D97-AF65-F5344CB8AC3E}">
        <p14:creationId xmlns:p14="http://schemas.microsoft.com/office/powerpoint/2010/main" val="1032189704"/>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5AEB807D-E1C8-4627-915B-A220824D33E4}" type="slidenum">
              <a:rPr lang="zh-TW" altLang="en-US" smtClean="0"/>
              <a:t>‹#›</a:t>
            </a:fld>
            <a:endParaRPr lang="zh-TW" altLang="en-US"/>
          </a:p>
        </p:txBody>
      </p:sp>
    </p:spTree>
    <p:extLst>
      <p:ext uri="{BB962C8B-B14F-4D97-AF65-F5344CB8AC3E}">
        <p14:creationId xmlns:p14="http://schemas.microsoft.com/office/powerpoint/2010/main" val="24765937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endParaRPr lang="zh-TW"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TW" altLang="en-US"/>
          </a:p>
        </p:txBody>
      </p:sp>
      <p:sp>
        <p:nvSpPr>
          <p:cNvPr id="9" name="Slide Number Placeholder 8"/>
          <p:cNvSpPr>
            <a:spLocks noGrp="1"/>
          </p:cNvSpPr>
          <p:nvPr>
            <p:ph type="sldNum" sz="quarter" idx="12"/>
          </p:nvPr>
        </p:nvSpPr>
        <p:spPr/>
        <p:txBody>
          <a:bodyPr/>
          <a:lstStyle/>
          <a:p>
            <a:fld id="{5AEB807D-E1C8-4627-915B-A220824D33E4}" type="slidenum">
              <a:rPr lang="zh-TW" altLang="en-US" smtClean="0"/>
              <a:t>‹#›</a:t>
            </a:fld>
            <a:endParaRPr lang="zh-TW" altLang="en-US"/>
          </a:p>
        </p:txBody>
      </p:sp>
    </p:spTree>
    <p:extLst>
      <p:ext uri="{BB962C8B-B14F-4D97-AF65-F5344CB8AC3E}">
        <p14:creationId xmlns:p14="http://schemas.microsoft.com/office/powerpoint/2010/main" val="26391537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endParaRPr lang="zh-TW"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TW"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AEB807D-E1C8-4627-915B-A220824D33E4}" type="slidenum">
              <a:rPr lang="zh-TW" altLang="en-US" smtClean="0"/>
              <a:t>‹#›</a:t>
            </a:fld>
            <a:endParaRPr lang="zh-TW" altLang="en-US"/>
          </a:p>
        </p:txBody>
      </p:sp>
    </p:spTree>
    <p:extLst>
      <p:ext uri="{BB962C8B-B14F-4D97-AF65-F5344CB8AC3E}">
        <p14:creationId xmlns:p14="http://schemas.microsoft.com/office/powerpoint/2010/main" val="375150574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endParaRPr lang="zh-TW" alt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AEB807D-E1C8-4627-915B-A220824D33E4}" type="slidenum">
              <a:rPr lang="zh-TW" altLang="en-US" smtClean="0"/>
              <a:t>‹#›</a:t>
            </a:fld>
            <a:endParaRPr lang="zh-TW" altLang="en-US"/>
          </a:p>
        </p:txBody>
      </p:sp>
    </p:spTree>
    <p:extLst>
      <p:ext uri="{BB962C8B-B14F-4D97-AF65-F5344CB8AC3E}">
        <p14:creationId xmlns:p14="http://schemas.microsoft.com/office/powerpoint/2010/main" val="2356346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endParaRPr lang="zh-TW"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TW"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AEB807D-E1C8-4627-915B-A220824D33E4}" type="slidenum">
              <a:rPr lang="zh-TW" altLang="en-US" smtClean="0"/>
              <a:t>‹#›</a:t>
            </a:fld>
            <a:endParaRPr lang="zh-TW"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9920956"/>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0D054E3-7AB1-40D9-8E2D-526CE9B4235E}"/>
              </a:ext>
            </a:extLst>
          </p:cNvPr>
          <p:cNvSpPr>
            <a:spLocks noGrp="1"/>
          </p:cNvSpPr>
          <p:nvPr>
            <p:ph type="ctrTitle"/>
          </p:nvPr>
        </p:nvSpPr>
        <p:spPr>
          <a:xfrm>
            <a:off x="1097279" y="555752"/>
            <a:ext cx="10058400" cy="3566160"/>
          </a:xfrm>
        </p:spPr>
        <p:txBody>
          <a:bodyPr>
            <a:normAutofit/>
          </a:bodyPr>
          <a:lstStyle/>
          <a:p>
            <a:r>
              <a:rPr lang="en-US" altLang="zh-TW" sz="9600" dirty="0"/>
              <a:t>C-hoop</a:t>
            </a:r>
            <a:endParaRPr lang="zh-TW" altLang="en-US" sz="9600" dirty="0"/>
          </a:p>
        </p:txBody>
      </p:sp>
      <p:sp>
        <p:nvSpPr>
          <p:cNvPr id="3" name="副標題 2">
            <a:extLst>
              <a:ext uri="{FF2B5EF4-FFF2-40B4-BE49-F238E27FC236}">
                <a16:creationId xmlns:a16="http://schemas.microsoft.com/office/drawing/2014/main" id="{A6BA83AA-EDC8-458C-A096-EF2EB1428D46}"/>
              </a:ext>
            </a:extLst>
          </p:cNvPr>
          <p:cNvSpPr>
            <a:spLocks noGrp="1"/>
          </p:cNvSpPr>
          <p:nvPr>
            <p:ph type="subTitle" idx="1"/>
          </p:nvPr>
        </p:nvSpPr>
        <p:spPr>
          <a:xfrm>
            <a:off x="2196573" y="3789403"/>
            <a:ext cx="8045373" cy="665018"/>
          </a:xfrm>
        </p:spPr>
        <p:txBody>
          <a:bodyPr>
            <a:noAutofit/>
          </a:bodyPr>
          <a:lstStyle/>
          <a:p>
            <a:r>
              <a:rPr lang="en-US" altLang="zh-TW" sz="4000" dirty="0" err="1"/>
              <a:t>iGem</a:t>
            </a:r>
            <a:r>
              <a:rPr lang="en-US" altLang="zh-TW" sz="4000" dirty="0"/>
              <a:t> 1</a:t>
            </a:r>
          </a:p>
          <a:p>
            <a:r>
              <a:rPr lang="zh-TW" altLang="en-US" dirty="0">
                <a:latin typeface="微軟正黑體" panose="020B0604030504040204" pitchFamily="34" charset="-120"/>
                <a:ea typeface="微軟正黑體" panose="020B0604030504040204" pitchFamily="34" charset="-120"/>
              </a:rPr>
              <a:t>黃漢益 許竣捷 陳昀萱 王宥云 林彥彤 王婕 徐正修</a:t>
            </a:r>
          </a:p>
        </p:txBody>
      </p:sp>
      <p:sp>
        <p:nvSpPr>
          <p:cNvPr id="4" name="投影片編號版面配置區 3"/>
          <p:cNvSpPr>
            <a:spLocks noGrp="1"/>
          </p:cNvSpPr>
          <p:nvPr>
            <p:ph type="sldNum" sz="quarter" idx="12"/>
          </p:nvPr>
        </p:nvSpPr>
        <p:spPr/>
        <p:txBody>
          <a:bodyPr/>
          <a:lstStyle/>
          <a:p>
            <a:fld id="{5AEB807D-E1C8-4627-915B-A220824D33E4}" type="slidenum">
              <a:rPr lang="zh-TW" altLang="en-US" smtClean="0"/>
              <a:pPr/>
              <a:t>1</a:t>
            </a:fld>
            <a:endParaRPr lang="zh-TW" altLang="en-US" dirty="0"/>
          </a:p>
        </p:txBody>
      </p:sp>
    </p:spTree>
    <p:extLst>
      <p:ext uri="{BB962C8B-B14F-4D97-AF65-F5344CB8AC3E}">
        <p14:creationId xmlns:p14="http://schemas.microsoft.com/office/powerpoint/2010/main" val="12181923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pPr algn="ctr"/>
            <a:r>
              <a:rPr lang="en-US" altLang="zh-TW" sz="5400" dirty="0"/>
              <a:t>Protein expression in time-scale</a:t>
            </a:r>
            <a:endParaRPr lang="zh-TW" altLang="en-US" sz="5400" dirty="0"/>
          </a:p>
        </p:txBody>
      </p:sp>
      <p:sp>
        <p:nvSpPr>
          <p:cNvPr id="3" name="內容版面配置區 2"/>
          <p:cNvSpPr>
            <a:spLocks noGrp="1"/>
          </p:cNvSpPr>
          <p:nvPr>
            <p:ph idx="1"/>
          </p:nvPr>
        </p:nvSpPr>
        <p:spPr/>
        <p:txBody>
          <a:bodyPr/>
          <a:lstStyle/>
          <a:p>
            <a:pPr marL="514350" indent="-514350">
              <a:buFont typeface="+mj-lt"/>
              <a:buAutoNum type="arabicPeriod"/>
            </a:pPr>
            <a:r>
              <a:rPr lang="en-US" altLang="zh-TW" dirty="0"/>
              <a:t>The optimal condition of blue light exposure</a:t>
            </a:r>
          </a:p>
          <a:p>
            <a:pPr marL="971550" lvl="1" indent="-514350">
              <a:buFont typeface="+mj-lt"/>
              <a:buAutoNum type="alphaUcPeriod"/>
            </a:pPr>
            <a:r>
              <a:rPr lang="en-US" altLang="zh-TW" dirty="0"/>
              <a:t>Target gene expression and blue light intensity</a:t>
            </a:r>
          </a:p>
          <a:p>
            <a:pPr marL="971550" lvl="1" indent="-514350">
              <a:buFont typeface="+mj-lt"/>
              <a:buAutoNum type="alphaUcPeriod"/>
            </a:pPr>
            <a:endParaRPr lang="en-US" altLang="zh-TW" dirty="0"/>
          </a:p>
          <a:p>
            <a:pPr marL="971550" lvl="1" indent="-514350">
              <a:buFont typeface="+mj-lt"/>
              <a:buAutoNum type="alphaUcPeriod"/>
            </a:pPr>
            <a:endParaRPr lang="en-US" altLang="zh-TW" dirty="0"/>
          </a:p>
          <a:p>
            <a:pPr marL="971550" lvl="1" indent="-514350">
              <a:buFont typeface="+mj-lt"/>
              <a:buAutoNum type="alphaUcPeriod"/>
            </a:pPr>
            <a:endParaRPr lang="en-US" altLang="zh-TW" dirty="0"/>
          </a:p>
          <a:p>
            <a:pPr marL="971550" lvl="1" indent="-514350">
              <a:buFont typeface="+mj-lt"/>
              <a:buAutoNum type="alphaUcPeriod"/>
            </a:pPr>
            <a:endParaRPr lang="en-US" altLang="zh-TW" dirty="0"/>
          </a:p>
          <a:p>
            <a:pPr marL="971550" lvl="1" indent="-514350">
              <a:buFont typeface="+mj-lt"/>
              <a:buAutoNum type="alphaUcPeriod"/>
            </a:pPr>
            <a:r>
              <a:rPr lang="en-US" altLang="zh-TW" dirty="0"/>
              <a:t>Target gene expression and illumination time</a:t>
            </a:r>
          </a:p>
          <a:p>
            <a:pPr marL="971550" lvl="1" indent="-514350">
              <a:buFont typeface="+mj-lt"/>
              <a:buAutoNum type="alphaUcPeriod"/>
            </a:pPr>
            <a:endParaRPr lang="en-US" altLang="zh-TW" dirty="0"/>
          </a:p>
          <a:p>
            <a:pPr marL="971550" lvl="1" indent="-514350">
              <a:buFont typeface="+mj-lt"/>
              <a:buAutoNum type="alphaUcPeriod"/>
            </a:pPr>
            <a:endParaRPr lang="zh-TW" altLang="en-US" dirty="0"/>
          </a:p>
        </p:txBody>
      </p:sp>
      <p:pic>
        <p:nvPicPr>
          <p:cNvPr id="1026" name="Picture 2" descr="Figure 4. Intensity-gradient experiment. Input: different intensities of light(uW) ; Output: red fluorescence(RFU). Data represent the mean of three independent experiments, and error bars indicate the standard deviation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29260" y="2865713"/>
            <a:ext cx="7933479" cy="1268584"/>
          </a:xfrm>
          <a:prstGeom prst="rect">
            <a:avLst/>
          </a:prstGeom>
          <a:noFill/>
          <a:extLst>
            <a:ext uri="{909E8E84-426E-40DD-AFC4-6F175D3DCCD1}">
              <a14:hiddenFill xmlns:a14="http://schemas.microsoft.com/office/drawing/2010/main">
                <a:solidFill>
                  <a:srgbClr val="FFFFFF"/>
                </a:solidFill>
              </a14:hiddenFill>
            </a:ext>
          </a:extLst>
        </p:spPr>
      </p:pic>
      <p:pic>
        <p:nvPicPr>
          <p:cNvPr id="5" name="圖片 4"/>
          <p:cNvPicPr>
            <a:picLocks noChangeAspect="1"/>
          </p:cNvPicPr>
          <p:nvPr/>
        </p:nvPicPr>
        <p:blipFill>
          <a:blip r:embed="rId4"/>
          <a:stretch>
            <a:fillRect/>
          </a:stretch>
        </p:blipFill>
        <p:spPr>
          <a:xfrm>
            <a:off x="2128339" y="4768664"/>
            <a:ext cx="7934400" cy="1268731"/>
          </a:xfrm>
          <a:prstGeom prst="rect">
            <a:avLst/>
          </a:prstGeom>
        </p:spPr>
      </p:pic>
      <p:sp>
        <p:nvSpPr>
          <p:cNvPr id="4" name="投影片編號版面配置區 3"/>
          <p:cNvSpPr>
            <a:spLocks noGrp="1"/>
          </p:cNvSpPr>
          <p:nvPr>
            <p:ph type="sldNum" sz="quarter" idx="12"/>
          </p:nvPr>
        </p:nvSpPr>
        <p:spPr/>
        <p:txBody>
          <a:bodyPr/>
          <a:lstStyle/>
          <a:p>
            <a:fld id="{5AEB807D-E1C8-4627-915B-A220824D33E4}" type="slidenum">
              <a:rPr lang="zh-TW" altLang="en-US" smtClean="0"/>
              <a:pPr/>
              <a:t>10</a:t>
            </a:fld>
            <a:endParaRPr lang="zh-TW" altLang="en-US" dirty="0"/>
          </a:p>
        </p:txBody>
      </p:sp>
    </p:spTree>
    <p:extLst>
      <p:ext uri="{BB962C8B-B14F-4D97-AF65-F5344CB8AC3E}">
        <p14:creationId xmlns:p14="http://schemas.microsoft.com/office/powerpoint/2010/main" val="3145094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p:cNvSpPr>
            <a:spLocks noGrp="1"/>
          </p:cNvSpPr>
          <p:nvPr>
            <p:ph type="title"/>
          </p:nvPr>
        </p:nvSpPr>
        <p:spPr/>
        <p:txBody>
          <a:bodyPr>
            <a:normAutofit/>
          </a:bodyPr>
          <a:lstStyle/>
          <a:p>
            <a:pPr algn="ctr"/>
            <a:r>
              <a:rPr lang="en-US" altLang="zh-TW" sz="5400" dirty="0"/>
              <a:t>Protein expression in time-scale </a:t>
            </a:r>
            <a:endParaRPr lang="zh-TW" altLang="en-US" sz="5400" dirty="0"/>
          </a:p>
        </p:txBody>
      </p:sp>
      <p:pic>
        <p:nvPicPr>
          <p:cNvPr id="5" name="內容版面配置區 4"/>
          <p:cNvPicPr>
            <a:picLocks noGrp="1" noChangeAspect="1"/>
          </p:cNvPicPr>
          <p:nvPr>
            <p:ph idx="1"/>
          </p:nvPr>
        </p:nvPicPr>
        <p:blipFill>
          <a:blip r:embed="rId3"/>
          <a:stretch>
            <a:fillRect/>
          </a:stretch>
        </p:blipFill>
        <p:spPr>
          <a:xfrm>
            <a:off x="3036211" y="2154238"/>
            <a:ext cx="6119578" cy="4022725"/>
          </a:xfrm>
          <a:prstGeom prst="rect">
            <a:avLst/>
          </a:prstGeom>
        </p:spPr>
      </p:pic>
      <p:sp>
        <p:nvSpPr>
          <p:cNvPr id="6" name="內容版面配置區 2"/>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startAt="2"/>
            </a:pPr>
            <a:r>
              <a:rPr lang="en-US" altLang="zh-TW" dirty="0"/>
              <a:t>Quantitatively characterize the whole expression process</a:t>
            </a:r>
            <a:endParaRPr lang="zh-TW" altLang="en-US" dirty="0"/>
          </a:p>
        </p:txBody>
      </p:sp>
      <p:sp>
        <p:nvSpPr>
          <p:cNvPr id="2" name="投影片編號版面配置區 1"/>
          <p:cNvSpPr>
            <a:spLocks noGrp="1"/>
          </p:cNvSpPr>
          <p:nvPr>
            <p:ph type="sldNum" sz="quarter" idx="12"/>
          </p:nvPr>
        </p:nvSpPr>
        <p:spPr/>
        <p:txBody>
          <a:bodyPr/>
          <a:lstStyle/>
          <a:p>
            <a:fld id="{5AEB807D-E1C8-4627-915B-A220824D33E4}" type="slidenum">
              <a:rPr lang="zh-TW" altLang="en-US" smtClean="0"/>
              <a:pPr/>
              <a:t>11</a:t>
            </a:fld>
            <a:endParaRPr lang="zh-TW" altLang="en-US" dirty="0"/>
          </a:p>
        </p:txBody>
      </p:sp>
    </p:spTree>
    <p:extLst>
      <p:ext uri="{BB962C8B-B14F-4D97-AF65-F5344CB8AC3E}">
        <p14:creationId xmlns:p14="http://schemas.microsoft.com/office/powerpoint/2010/main" val="42472902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pPr algn="ctr"/>
            <a:r>
              <a:rPr lang="en-US" altLang="zh-TW" sz="4800" dirty="0"/>
              <a:t>Understand the cellular behaviors on different scales</a:t>
            </a:r>
            <a:endParaRPr lang="zh-TW" altLang="en-US" sz="4800" dirty="0"/>
          </a:p>
        </p:txBody>
      </p:sp>
      <p:sp>
        <p:nvSpPr>
          <p:cNvPr id="3" name="內容版面配置區 2"/>
          <p:cNvSpPr>
            <a:spLocks noGrp="1"/>
          </p:cNvSpPr>
          <p:nvPr>
            <p:ph idx="1"/>
          </p:nvPr>
        </p:nvSpPr>
        <p:spPr/>
        <p:txBody>
          <a:bodyPr>
            <a:normAutofit/>
          </a:bodyPr>
          <a:lstStyle/>
          <a:p>
            <a:pPr marL="971550" lvl="1" indent="-514350">
              <a:buFont typeface="+mj-lt"/>
              <a:buAutoNum type="arabicPeriod"/>
            </a:pPr>
            <a:endParaRPr lang="en-US" altLang="zh-TW" sz="4000" dirty="0"/>
          </a:p>
          <a:p>
            <a:pPr marL="971550" lvl="1" indent="-514350">
              <a:buFont typeface="+mj-lt"/>
              <a:buAutoNum type="arabicPeriod"/>
            </a:pPr>
            <a:r>
              <a:rPr lang="en-US" altLang="zh-TW" sz="4000" dirty="0"/>
              <a:t>protein expression in time-scale </a:t>
            </a:r>
          </a:p>
          <a:p>
            <a:pPr marL="971550" lvl="1" indent="-514350">
              <a:buFont typeface="+mj-lt"/>
              <a:buAutoNum type="arabicPeriod"/>
            </a:pPr>
            <a:endParaRPr lang="en-US" altLang="zh-TW" sz="4000" dirty="0"/>
          </a:p>
          <a:p>
            <a:pPr marL="971550" lvl="1" indent="-514350">
              <a:buFont typeface="+mj-lt"/>
              <a:buAutoNum type="arabicPeriod"/>
            </a:pPr>
            <a:r>
              <a:rPr lang="en-US" altLang="zh-TW" sz="4000" dirty="0"/>
              <a:t>protein expression at cell state</a:t>
            </a:r>
          </a:p>
          <a:p>
            <a:pPr marL="971550" lvl="1" indent="-514350">
              <a:buFont typeface="+mj-lt"/>
              <a:buAutoNum type="arabicPeriod"/>
            </a:pPr>
            <a:endParaRPr lang="en-US" altLang="zh-TW" sz="4000" dirty="0"/>
          </a:p>
          <a:p>
            <a:pPr marL="971550" lvl="1" indent="-514350">
              <a:buFont typeface="+mj-lt"/>
              <a:buAutoNum type="arabicPeriod"/>
            </a:pPr>
            <a:r>
              <a:rPr lang="en-US" altLang="zh-TW" sz="4000" dirty="0"/>
              <a:t>migration at a space-scale</a:t>
            </a:r>
          </a:p>
          <a:p>
            <a:endParaRPr lang="zh-TW" altLang="en-US" dirty="0"/>
          </a:p>
        </p:txBody>
      </p:sp>
      <p:sp>
        <p:nvSpPr>
          <p:cNvPr id="4" name="矩形 3">
            <a:extLst>
              <a:ext uri="{FF2B5EF4-FFF2-40B4-BE49-F238E27FC236}">
                <a16:creationId xmlns:a16="http://schemas.microsoft.com/office/drawing/2014/main" id="{E0AF38E0-CD2F-4665-A317-C18D2A1D92FF}"/>
              </a:ext>
            </a:extLst>
          </p:cNvPr>
          <p:cNvSpPr/>
          <p:nvPr/>
        </p:nvSpPr>
        <p:spPr>
          <a:xfrm>
            <a:off x="1228437" y="3719585"/>
            <a:ext cx="7250546" cy="563418"/>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投影片編號版面配置區 4"/>
          <p:cNvSpPr>
            <a:spLocks noGrp="1"/>
          </p:cNvSpPr>
          <p:nvPr>
            <p:ph type="sldNum" sz="quarter" idx="12"/>
          </p:nvPr>
        </p:nvSpPr>
        <p:spPr/>
        <p:txBody>
          <a:bodyPr/>
          <a:lstStyle/>
          <a:p>
            <a:fld id="{5AEB807D-E1C8-4627-915B-A220824D33E4}" type="slidenum">
              <a:rPr lang="zh-TW" altLang="en-US" smtClean="0"/>
              <a:pPr/>
              <a:t>12</a:t>
            </a:fld>
            <a:endParaRPr lang="zh-TW" altLang="en-US" dirty="0"/>
          </a:p>
        </p:txBody>
      </p:sp>
    </p:spTree>
    <p:extLst>
      <p:ext uri="{BB962C8B-B14F-4D97-AF65-F5344CB8AC3E}">
        <p14:creationId xmlns:p14="http://schemas.microsoft.com/office/powerpoint/2010/main" val="2478199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pPr algn="ctr"/>
            <a:r>
              <a:rPr lang="en-US" altLang="zh-TW" sz="5400" dirty="0"/>
              <a:t>Protein expression at cell state</a:t>
            </a:r>
            <a:endParaRPr lang="zh-TW" altLang="en-US" sz="5400" dirty="0"/>
          </a:p>
        </p:txBody>
      </p:sp>
      <p:sp>
        <p:nvSpPr>
          <p:cNvPr id="3" name="內容版面配置區 2"/>
          <p:cNvSpPr>
            <a:spLocks noGrp="1"/>
          </p:cNvSpPr>
          <p:nvPr>
            <p:ph idx="1"/>
          </p:nvPr>
        </p:nvSpPr>
        <p:spPr/>
        <p:txBody>
          <a:bodyPr>
            <a:normAutofit/>
          </a:bodyPr>
          <a:lstStyle/>
          <a:p>
            <a:r>
              <a:rPr lang="en-US" altLang="zh-TW" dirty="0"/>
              <a:t>Light can have significant effects on the cell </a:t>
            </a:r>
          </a:p>
          <a:p>
            <a:pPr lvl="1">
              <a:buFont typeface="Symbol" panose="05050102010706020507" pitchFamily="18" charset="2"/>
              <a:buChar char="Þ"/>
            </a:pPr>
            <a:r>
              <a:rPr lang="en-US" altLang="zh-TW" sz="2800" dirty="0"/>
              <a:t>Essential to consider the cell state during illumination</a:t>
            </a:r>
          </a:p>
          <a:p>
            <a:r>
              <a:rPr lang="en-US" altLang="zh-TW" dirty="0"/>
              <a:t>CCK8 Principle</a:t>
            </a:r>
          </a:p>
          <a:p>
            <a:pPr lvl="1"/>
            <a:r>
              <a:rPr lang="en-US" altLang="zh-TW" sz="2800" dirty="0"/>
              <a:t>WST-8 is a kind of water-soluble tetrazolium salts dye</a:t>
            </a:r>
          </a:p>
          <a:p>
            <a:pPr lvl="1"/>
            <a:r>
              <a:rPr lang="en-US" altLang="zh-TW" sz="2800" dirty="0"/>
              <a:t>WST-8 can be reduced into </a:t>
            </a:r>
            <a:r>
              <a:rPr lang="en-US" altLang="zh-TW" sz="2800" dirty="0">
                <a:solidFill>
                  <a:srgbClr val="FFC000"/>
                </a:solidFill>
              </a:rPr>
              <a:t>yellow</a:t>
            </a:r>
            <a:r>
              <a:rPr lang="en-US" altLang="zh-TW" sz="2800" dirty="0"/>
              <a:t> WST-8 formazan by dehydrogenase in cell</a:t>
            </a:r>
          </a:p>
          <a:p>
            <a:endParaRPr lang="zh-TW" altLang="en-US" dirty="0"/>
          </a:p>
        </p:txBody>
      </p:sp>
      <p:pic>
        <p:nvPicPr>
          <p:cNvPr id="4" name="圖片 3"/>
          <p:cNvPicPr>
            <a:picLocks noChangeAspect="1"/>
          </p:cNvPicPr>
          <p:nvPr/>
        </p:nvPicPr>
        <p:blipFill rotWithShape="1">
          <a:blip r:embed="rId3"/>
          <a:srcRect l="1792" t="26304" r="3597" b="20835"/>
          <a:stretch/>
        </p:blipFill>
        <p:spPr>
          <a:xfrm>
            <a:off x="5408500" y="4110669"/>
            <a:ext cx="5037828" cy="1990422"/>
          </a:xfrm>
          <a:prstGeom prst="rect">
            <a:avLst/>
          </a:prstGeom>
        </p:spPr>
      </p:pic>
      <p:sp>
        <p:nvSpPr>
          <p:cNvPr id="5" name="投影片編號版面配置區 4"/>
          <p:cNvSpPr>
            <a:spLocks noGrp="1"/>
          </p:cNvSpPr>
          <p:nvPr>
            <p:ph type="sldNum" sz="quarter" idx="12"/>
          </p:nvPr>
        </p:nvSpPr>
        <p:spPr/>
        <p:txBody>
          <a:bodyPr/>
          <a:lstStyle/>
          <a:p>
            <a:fld id="{5AEB807D-E1C8-4627-915B-A220824D33E4}" type="slidenum">
              <a:rPr lang="zh-TW" altLang="en-US" smtClean="0"/>
              <a:pPr/>
              <a:t>13</a:t>
            </a:fld>
            <a:endParaRPr lang="zh-TW" altLang="en-US" dirty="0"/>
          </a:p>
        </p:txBody>
      </p:sp>
    </p:spTree>
    <p:extLst>
      <p:ext uri="{BB962C8B-B14F-4D97-AF65-F5344CB8AC3E}">
        <p14:creationId xmlns:p14="http://schemas.microsoft.com/office/powerpoint/2010/main" val="886526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pPr algn="ctr"/>
            <a:r>
              <a:rPr lang="en-US" altLang="zh-TW" sz="4800" dirty="0"/>
              <a:t>Understand the cellular behaviors on different scales</a:t>
            </a:r>
            <a:endParaRPr lang="zh-TW" altLang="en-US" sz="4800" dirty="0"/>
          </a:p>
        </p:txBody>
      </p:sp>
      <p:sp>
        <p:nvSpPr>
          <p:cNvPr id="3" name="內容版面配置區 2"/>
          <p:cNvSpPr>
            <a:spLocks noGrp="1"/>
          </p:cNvSpPr>
          <p:nvPr>
            <p:ph idx="1"/>
          </p:nvPr>
        </p:nvSpPr>
        <p:spPr/>
        <p:txBody>
          <a:bodyPr>
            <a:normAutofit/>
          </a:bodyPr>
          <a:lstStyle/>
          <a:p>
            <a:pPr marL="971550" lvl="1" indent="-514350">
              <a:buFont typeface="+mj-lt"/>
              <a:buAutoNum type="arabicPeriod"/>
            </a:pPr>
            <a:endParaRPr lang="en-US" altLang="zh-TW" sz="4000" dirty="0"/>
          </a:p>
          <a:p>
            <a:pPr marL="971550" lvl="1" indent="-514350">
              <a:buFont typeface="+mj-lt"/>
              <a:buAutoNum type="arabicPeriod"/>
            </a:pPr>
            <a:r>
              <a:rPr lang="en-US" altLang="zh-TW" sz="4000" dirty="0"/>
              <a:t>protein expression in time-scale </a:t>
            </a:r>
          </a:p>
          <a:p>
            <a:pPr marL="971550" lvl="1" indent="-514350">
              <a:buFont typeface="+mj-lt"/>
              <a:buAutoNum type="arabicPeriod"/>
            </a:pPr>
            <a:endParaRPr lang="en-US" altLang="zh-TW" sz="4000" dirty="0"/>
          </a:p>
          <a:p>
            <a:pPr marL="971550" lvl="1" indent="-514350">
              <a:buFont typeface="+mj-lt"/>
              <a:buAutoNum type="arabicPeriod"/>
            </a:pPr>
            <a:r>
              <a:rPr lang="en-US" altLang="zh-TW" sz="4000" dirty="0"/>
              <a:t>protein expression at cell state</a:t>
            </a:r>
          </a:p>
          <a:p>
            <a:pPr marL="971550" lvl="1" indent="-514350">
              <a:buFont typeface="+mj-lt"/>
              <a:buAutoNum type="arabicPeriod"/>
            </a:pPr>
            <a:endParaRPr lang="en-US" altLang="zh-TW" sz="4000" dirty="0"/>
          </a:p>
          <a:p>
            <a:pPr marL="971550" lvl="1" indent="-514350">
              <a:buFont typeface="+mj-lt"/>
              <a:buAutoNum type="arabicPeriod"/>
            </a:pPr>
            <a:r>
              <a:rPr lang="en-US" altLang="zh-TW" sz="4000" dirty="0"/>
              <a:t>migration at a space-scale</a:t>
            </a:r>
          </a:p>
          <a:p>
            <a:endParaRPr lang="zh-TW" altLang="en-US" dirty="0"/>
          </a:p>
        </p:txBody>
      </p:sp>
      <p:sp>
        <p:nvSpPr>
          <p:cNvPr id="4" name="矩形 3">
            <a:extLst>
              <a:ext uri="{FF2B5EF4-FFF2-40B4-BE49-F238E27FC236}">
                <a16:creationId xmlns:a16="http://schemas.microsoft.com/office/drawing/2014/main" id="{E0AF38E0-CD2F-4665-A317-C18D2A1D92FF}"/>
              </a:ext>
            </a:extLst>
          </p:cNvPr>
          <p:cNvSpPr/>
          <p:nvPr/>
        </p:nvSpPr>
        <p:spPr>
          <a:xfrm>
            <a:off x="1283854" y="4959925"/>
            <a:ext cx="6520873" cy="581891"/>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投影片編號版面配置區 4"/>
          <p:cNvSpPr>
            <a:spLocks noGrp="1"/>
          </p:cNvSpPr>
          <p:nvPr>
            <p:ph type="sldNum" sz="quarter" idx="12"/>
          </p:nvPr>
        </p:nvSpPr>
        <p:spPr/>
        <p:txBody>
          <a:bodyPr/>
          <a:lstStyle/>
          <a:p>
            <a:fld id="{5AEB807D-E1C8-4627-915B-A220824D33E4}" type="slidenum">
              <a:rPr lang="zh-TW" altLang="en-US" smtClean="0"/>
              <a:pPr/>
              <a:t>14</a:t>
            </a:fld>
            <a:endParaRPr lang="zh-TW" altLang="en-US" dirty="0"/>
          </a:p>
        </p:txBody>
      </p:sp>
    </p:spTree>
    <p:extLst>
      <p:ext uri="{BB962C8B-B14F-4D97-AF65-F5344CB8AC3E}">
        <p14:creationId xmlns:p14="http://schemas.microsoft.com/office/powerpoint/2010/main" val="1848974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Migration in space-scale</a:t>
            </a:r>
            <a:endParaRPr lang="zh-TW" altLang="en-US" dirty="0"/>
          </a:p>
        </p:txBody>
      </p:sp>
      <p:sp>
        <p:nvSpPr>
          <p:cNvPr id="3" name="內容版面配置區 2"/>
          <p:cNvSpPr>
            <a:spLocks noGrp="1"/>
          </p:cNvSpPr>
          <p:nvPr>
            <p:ph idx="1"/>
          </p:nvPr>
        </p:nvSpPr>
        <p:spPr>
          <a:xfrm>
            <a:off x="838199" y="1825625"/>
            <a:ext cx="10968789" cy="4351338"/>
          </a:xfrm>
        </p:spPr>
        <p:txBody>
          <a:bodyPr>
            <a:noAutofit/>
          </a:bodyPr>
          <a:lstStyle/>
          <a:p>
            <a:r>
              <a:rPr lang="en-US" altLang="zh-TW" dirty="0"/>
              <a:t>Verify the biological activity of secreted protein</a:t>
            </a:r>
          </a:p>
          <a:p>
            <a:pPr lvl="1">
              <a:buFont typeface="Symbol" panose="05050102010706020507" pitchFamily="18" charset="2"/>
              <a:buChar char="Þ"/>
            </a:pPr>
            <a:r>
              <a:rPr lang="en-US" altLang="zh-TW" sz="2800" dirty="0">
                <a:solidFill>
                  <a:prstClr val="black"/>
                </a:solidFill>
              </a:rPr>
              <a:t>Proof of the effectiveness of regulation</a:t>
            </a:r>
          </a:p>
          <a:p>
            <a:pPr marL="514350" indent="-514350">
              <a:buFont typeface="+mj-lt"/>
              <a:buAutoNum type="arabicPeriod"/>
            </a:pPr>
            <a:r>
              <a:rPr lang="en-US" altLang="zh-TW" dirty="0">
                <a:solidFill>
                  <a:prstClr val="black"/>
                </a:solidFill>
              </a:rPr>
              <a:t>Three experiments</a:t>
            </a:r>
          </a:p>
          <a:p>
            <a:pPr marL="971550" lvl="1" indent="-514350">
              <a:buFont typeface="+mj-lt"/>
              <a:buAutoNum type="alphaUcPeriod"/>
            </a:pPr>
            <a:r>
              <a:rPr lang="en-US" altLang="zh-TW" sz="2800" dirty="0"/>
              <a:t>Control-Control</a:t>
            </a:r>
          </a:p>
          <a:p>
            <a:pPr marL="971550" lvl="1" indent="-514350">
              <a:buFont typeface="+mj-lt"/>
              <a:buAutoNum type="alphaUcPeriod"/>
            </a:pPr>
            <a:r>
              <a:rPr lang="en-US" altLang="zh-TW" sz="2800" dirty="0"/>
              <a:t>IL8-IL8</a:t>
            </a:r>
          </a:p>
          <a:p>
            <a:pPr marL="971550" lvl="1" indent="-514350">
              <a:buFont typeface="+mj-lt"/>
              <a:buAutoNum type="alphaUcPeriod"/>
            </a:pPr>
            <a:r>
              <a:rPr lang="en-US" altLang="zh-TW" sz="2800" dirty="0"/>
              <a:t>IL8-Control</a:t>
            </a:r>
          </a:p>
          <a:p>
            <a:pPr marL="514350" indent="-514350">
              <a:buFont typeface="+mj-lt"/>
              <a:buAutoNum type="arabicPeriod"/>
            </a:pPr>
            <a:r>
              <a:rPr lang="en-US" altLang="zh-TW" dirty="0"/>
              <a:t>Bright-field imaging with dark red light</a:t>
            </a:r>
          </a:p>
          <a:p>
            <a:pPr marL="514350" indent="-514350">
              <a:buFont typeface="+mj-lt"/>
              <a:buAutoNum type="arabicPeriod"/>
            </a:pPr>
            <a:r>
              <a:rPr lang="en-US" altLang="zh-TW" dirty="0" err="1"/>
              <a:t>OpenCV</a:t>
            </a:r>
            <a:r>
              <a:rPr lang="en-US" altLang="zh-TW" dirty="0"/>
              <a:t> CSRT/CSRDCF tracker</a:t>
            </a:r>
          </a:p>
          <a:p>
            <a:pPr marL="514350" indent="-514350">
              <a:buFont typeface="+mj-lt"/>
              <a:buAutoNum type="arabicPeriod"/>
            </a:pPr>
            <a:r>
              <a:rPr lang="en-US" altLang="zh-TW" dirty="0">
                <a:solidFill>
                  <a:prstClr val="black"/>
                </a:solidFill>
              </a:rPr>
              <a:t>Microfluidics chip for real-time illuminating and observing cell</a:t>
            </a:r>
            <a:r>
              <a:rPr lang="zh-TW" altLang="en-US" dirty="0">
                <a:solidFill>
                  <a:prstClr val="black"/>
                </a:solidFill>
              </a:rPr>
              <a:t> </a:t>
            </a:r>
            <a:r>
              <a:rPr lang="en-US" altLang="zh-TW" dirty="0">
                <a:solidFill>
                  <a:prstClr val="black"/>
                </a:solidFill>
              </a:rPr>
              <a:t>migration.</a:t>
            </a:r>
          </a:p>
          <a:p>
            <a:pPr lvl="1">
              <a:buFont typeface="Wingdings" panose="05000000000000000000" pitchFamily="2" charset="2"/>
              <a:buChar char="Ø"/>
            </a:pPr>
            <a:endParaRPr lang="zh-TW" altLang="en-US" sz="2800" dirty="0"/>
          </a:p>
        </p:txBody>
      </p:sp>
      <p:pic>
        <p:nvPicPr>
          <p:cNvPr id="2050" name="Picture 2" descr="Figure 10. Experiment design of chemotaxi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05089" y="2814645"/>
            <a:ext cx="4352257" cy="1751160"/>
          </a:xfrm>
          <a:prstGeom prst="rect">
            <a:avLst/>
          </a:prstGeom>
          <a:noFill/>
          <a:extLst>
            <a:ext uri="{909E8E84-426E-40DD-AFC4-6F175D3DCCD1}">
              <a14:hiddenFill xmlns:a14="http://schemas.microsoft.com/office/drawing/2010/main">
                <a:solidFill>
                  <a:srgbClr val="FFFFFF"/>
                </a:solidFill>
              </a14:hiddenFill>
            </a:ext>
          </a:extLst>
        </p:spPr>
      </p:pic>
      <p:sp>
        <p:nvSpPr>
          <p:cNvPr id="4" name="投影片編號版面配置區 3"/>
          <p:cNvSpPr>
            <a:spLocks noGrp="1"/>
          </p:cNvSpPr>
          <p:nvPr>
            <p:ph type="sldNum" sz="quarter" idx="12"/>
          </p:nvPr>
        </p:nvSpPr>
        <p:spPr/>
        <p:txBody>
          <a:bodyPr/>
          <a:lstStyle/>
          <a:p>
            <a:fld id="{5AEB807D-E1C8-4627-915B-A220824D33E4}" type="slidenum">
              <a:rPr lang="zh-TW" altLang="en-US" smtClean="0"/>
              <a:pPr/>
              <a:t>15</a:t>
            </a:fld>
            <a:endParaRPr lang="zh-TW" altLang="en-US" dirty="0"/>
          </a:p>
        </p:txBody>
      </p:sp>
    </p:spTree>
    <p:extLst>
      <p:ext uri="{BB962C8B-B14F-4D97-AF65-F5344CB8AC3E}">
        <p14:creationId xmlns:p14="http://schemas.microsoft.com/office/powerpoint/2010/main" val="7331527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032626" y="889460"/>
            <a:ext cx="10058400" cy="3566160"/>
          </a:xfrm>
          <a:prstGeom prst="rect">
            <a:avLst/>
          </a:prstGeom>
        </p:spPr>
        <p:txBody>
          <a:bodyPr spcFirstLastPara="1" vert="horz" wrap="square" lIns="121900" tIns="121900" rIns="121900" bIns="121900" rtlCol="0" anchor="t" anchorCtr="0">
            <a:noAutofit/>
          </a:bodyPr>
          <a:lstStyle/>
          <a:p>
            <a:endParaRPr sz="4000" dirty="0"/>
          </a:p>
          <a:p>
            <a:endParaRPr sz="3200" dirty="0"/>
          </a:p>
        </p:txBody>
      </p:sp>
      <p:sp>
        <p:nvSpPr>
          <p:cNvPr id="2" name="副標題 1"/>
          <p:cNvSpPr>
            <a:spLocks noGrp="1"/>
          </p:cNvSpPr>
          <p:nvPr>
            <p:ph type="subTitle" idx="1"/>
          </p:nvPr>
        </p:nvSpPr>
        <p:spPr/>
        <p:txBody>
          <a:bodyPr>
            <a:normAutofit/>
          </a:bodyPr>
          <a:lstStyle/>
          <a:p>
            <a:r>
              <a:rPr lang="en-US" altLang="zh-TW" sz="3600" b="1" dirty="0"/>
              <a:t>Automatic illumination and sample collection system</a:t>
            </a:r>
          </a:p>
        </p:txBody>
      </p:sp>
      <p:sp>
        <p:nvSpPr>
          <p:cNvPr id="3" name="矩形 2"/>
          <p:cNvSpPr/>
          <p:nvPr/>
        </p:nvSpPr>
        <p:spPr>
          <a:xfrm>
            <a:off x="1100051" y="3255291"/>
            <a:ext cx="4539298" cy="1200329"/>
          </a:xfrm>
          <a:prstGeom prst="rect">
            <a:avLst/>
          </a:prstGeom>
        </p:spPr>
        <p:txBody>
          <a:bodyPr wrap="square">
            <a:spAutoFit/>
          </a:bodyPr>
          <a:lstStyle/>
          <a:p>
            <a:r>
              <a:rPr lang="en-US" altLang="zh-TW" sz="7200" b="1" dirty="0"/>
              <a:t>Module 2</a:t>
            </a:r>
            <a:endParaRPr lang="zh-TW" altLang="en-US" sz="7200" dirty="0"/>
          </a:p>
        </p:txBody>
      </p:sp>
      <p:sp>
        <p:nvSpPr>
          <p:cNvPr id="4" name="投影片編號版面配置區 3"/>
          <p:cNvSpPr>
            <a:spLocks noGrp="1"/>
          </p:cNvSpPr>
          <p:nvPr>
            <p:ph type="sldNum" sz="quarter" idx="12"/>
          </p:nvPr>
        </p:nvSpPr>
        <p:spPr/>
        <p:txBody>
          <a:bodyPr/>
          <a:lstStyle/>
          <a:p>
            <a:fld id="{5AEB807D-E1C8-4627-915B-A220824D33E4}" type="slidenum">
              <a:rPr lang="zh-TW" altLang="en-US" smtClean="0"/>
              <a:pPr/>
              <a:t>16</a:t>
            </a:fld>
            <a:endParaRPr lang="zh-TW" altLang="en-US" dirty="0"/>
          </a:p>
        </p:txBody>
      </p:sp>
    </p:spTree>
    <p:extLst>
      <p:ext uri="{BB962C8B-B14F-4D97-AF65-F5344CB8AC3E}">
        <p14:creationId xmlns:p14="http://schemas.microsoft.com/office/powerpoint/2010/main" val="39008754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body" idx="1"/>
          </p:nvPr>
        </p:nvSpPr>
        <p:spPr>
          <a:xfrm>
            <a:off x="831200" y="1761150"/>
            <a:ext cx="11360800" cy="4555200"/>
          </a:xfrm>
          <a:prstGeom prst="rect">
            <a:avLst/>
          </a:prstGeom>
        </p:spPr>
        <p:txBody>
          <a:bodyPr spcFirstLastPara="1" vert="horz" wrap="square" lIns="121900" tIns="121900" rIns="121900" bIns="121900" rtlCol="0" anchor="t" anchorCtr="0">
            <a:noAutofit/>
          </a:bodyPr>
          <a:lstStyle/>
          <a:p>
            <a:pPr marL="0" indent="0">
              <a:buNone/>
            </a:pPr>
            <a:r>
              <a:rPr lang="zh-TW" altLang="en-US" sz="3467" dirty="0">
                <a:solidFill>
                  <a:srgbClr val="000000"/>
                </a:solidFill>
              </a:rPr>
              <a:t>→</a:t>
            </a:r>
            <a:r>
              <a:rPr lang="en-US" altLang="zh-TW" sz="3467" dirty="0">
                <a:solidFill>
                  <a:srgbClr val="000000"/>
                </a:solidFill>
              </a:rPr>
              <a:t>Manual operation's </a:t>
            </a:r>
            <a:r>
              <a:rPr lang="en-US" altLang="zh-TW" sz="3467" b="1" dirty="0">
                <a:solidFill>
                  <a:srgbClr val="FF0000"/>
                </a:solidFill>
              </a:rPr>
              <a:t>oversight</a:t>
            </a:r>
            <a:endParaRPr sz="3467" b="1" dirty="0">
              <a:solidFill>
                <a:srgbClr val="FF0000"/>
              </a:solidFill>
            </a:endParaRPr>
          </a:p>
          <a:p>
            <a:pPr marL="0" indent="0">
              <a:spcBef>
                <a:spcPts val="2133"/>
              </a:spcBef>
              <a:buNone/>
            </a:pPr>
            <a:r>
              <a:rPr lang="zh-TW" altLang="en-US" sz="3467" dirty="0">
                <a:solidFill>
                  <a:srgbClr val="000000"/>
                </a:solidFill>
              </a:rPr>
              <a:t>→</a:t>
            </a:r>
            <a:r>
              <a:rPr lang="en-US" altLang="zh-TW" sz="3467" b="1" dirty="0">
                <a:solidFill>
                  <a:srgbClr val="FF0000"/>
                </a:solidFill>
              </a:rPr>
              <a:t>No patient</a:t>
            </a:r>
            <a:endParaRPr sz="3467" b="1" dirty="0">
              <a:solidFill>
                <a:srgbClr val="FF0000"/>
              </a:solidFill>
            </a:endParaRPr>
          </a:p>
          <a:p>
            <a:pPr marL="0" indent="0">
              <a:spcBef>
                <a:spcPts val="2133"/>
              </a:spcBef>
              <a:buNone/>
            </a:pPr>
            <a:r>
              <a:rPr lang="zh-TW" altLang="en-US" sz="3467" dirty="0">
                <a:solidFill>
                  <a:srgbClr val="000000"/>
                </a:solidFill>
              </a:rPr>
              <a:t>→</a:t>
            </a:r>
            <a:r>
              <a:rPr lang="en-US" altLang="zh-TW" sz="3467" dirty="0">
                <a:solidFill>
                  <a:srgbClr val="000000"/>
                </a:solidFill>
              </a:rPr>
              <a:t>That the </a:t>
            </a:r>
            <a:r>
              <a:rPr lang="en-US" altLang="zh-TW" sz="3467" b="1" dirty="0">
                <a:solidFill>
                  <a:srgbClr val="FF0000"/>
                </a:solidFill>
              </a:rPr>
              <a:t>light</a:t>
            </a:r>
            <a:r>
              <a:rPr lang="zh-TW" altLang="en-US" sz="3467" dirty="0">
                <a:solidFill>
                  <a:srgbClr val="000000"/>
                </a:solidFill>
              </a:rPr>
              <a:t> </a:t>
            </a:r>
            <a:r>
              <a:rPr lang="en-US" altLang="zh-TW" sz="3467" dirty="0">
                <a:solidFill>
                  <a:srgbClr val="000000"/>
                </a:solidFill>
              </a:rPr>
              <a:t>is </a:t>
            </a:r>
            <a:r>
              <a:rPr lang="en-US" altLang="zh-TW" sz="3467" b="1" dirty="0">
                <a:solidFill>
                  <a:srgbClr val="FF0000"/>
                </a:solidFill>
              </a:rPr>
              <a:t>not uniform and stable</a:t>
            </a:r>
            <a:r>
              <a:rPr lang="zh-TW" altLang="en-US" sz="3467" dirty="0">
                <a:solidFill>
                  <a:srgbClr val="000000"/>
                </a:solidFill>
              </a:rPr>
              <a:t> </a:t>
            </a:r>
            <a:r>
              <a:rPr lang="en-US" altLang="zh-TW" sz="3467" dirty="0">
                <a:solidFill>
                  <a:srgbClr val="000000"/>
                </a:solidFill>
              </a:rPr>
              <a:t>on all cells</a:t>
            </a:r>
            <a:endParaRPr sz="3467" dirty="0">
              <a:solidFill>
                <a:srgbClr val="000000"/>
              </a:solidFill>
            </a:endParaRPr>
          </a:p>
          <a:p>
            <a:pPr marL="0" indent="0">
              <a:spcBef>
                <a:spcPts val="2133"/>
              </a:spcBef>
              <a:buNone/>
            </a:pPr>
            <a:r>
              <a:rPr lang="zh-TW" altLang="en-US" sz="3467" dirty="0">
                <a:solidFill>
                  <a:srgbClr val="000000"/>
                </a:solidFill>
              </a:rPr>
              <a:t>→</a:t>
            </a:r>
            <a:r>
              <a:rPr lang="en-US" altLang="zh-TW" sz="3467" dirty="0">
                <a:solidFill>
                  <a:srgbClr val="000000"/>
                </a:solidFill>
              </a:rPr>
              <a:t>The cells’ </a:t>
            </a:r>
            <a:r>
              <a:rPr lang="en-US" altLang="zh-TW" sz="3467" b="1" dirty="0">
                <a:solidFill>
                  <a:srgbClr val="FF0000"/>
                </a:solidFill>
              </a:rPr>
              <a:t>bad health</a:t>
            </a:r>
            <a:endParaRPr sz="3467" b="1" dirty="0">
              <a:solidFill>
                <a:srgbClr val="FF0000"/>
              </a:solidFill>
            </a:endParaRPr>
          </a:p>
          <a:p>
            <a:pPr marL="0" indent="0">
              <a:spcBef>
                <a:spcPts val="2133"/>
              </a:spcBef>
              <a:buClr>
                <a:schemeClr val="dk1"/>
              </a:buClr>
              <a:buSzPts val="1100"/>
              <a:buNone/>
            </a:pPr>
            <a:r>
              <a:rPr lang="zh-TW" altLang="en-US" sz="3467" dirty="0">
                <a:solidFill>
                  <a:srgbClr val="000000"/>
                </a:solidFill>
              </a:rPr>
              <a:t>→</a:t>
            </a:r>
            <a:r>
              <a:rPr lang="en-US" altLang="zh-TW" sz="3467" dirty="0">
                <a:solidFill>
                  <a:srgbClr val="000000"/>
                </a:solidFill>
              </a:rPr>
              <a:t>Collecting data with </a:t>
            </a:r>
            <a:r>
              <a:rPr lang="en-US" altLang="zh-TW" sz="3467" b="1" dirty="0">
                <a:solidFill>
                  <a:srgbClr val="FF0000"/>
                </a:solidFill>
              </a:rPr>
              <a:t>disturbance</a:t>
            </a:r>
            <a:endParaRPr sz="3467" b="1" dirty="0">
              <a:solidFill>
                <a:srgbClr val="FF0000"/>
              </a:solidFill>
            </a:endParaRPr>
          </a:p>
          <a:p>
            <a:pPr marL="0" indent="0">
              <a:spcBef>
                <a:spcPts val="2133"/>
              </a:spcBef>
              <a:spcAft>
                <a:spcPts val="2133"/>
              </a:spcAft>
              <a:buClr>
                <a:schemeClr val="dk1"/>
              </a:buClr>
              <a:buSzPts val="1100"/>
              <a:buNone/>
            </a:pPr>
            <a:r>
              <a:rPr lang="zh-TW" altLang="en-US" sz="3467" dirty="0">
                <a:solidFill>
                  <a:schemeClr val="dk1"/>
                </a:solidFill>
              </a:rPr>
              <a:t>→</a:t>
            </a:r>
            <a:r>
              <a:rPr lang="en-US" altLang="zh-TW" sz="3467" b="1" dirty="0">
                <a:solidFill>
                  <a:srgbClr val="FF0000"/>
                </a:solidFill>
              </a:rPr>
              <a:t>High temperature</a:t>
            </a:r>
            <a:r>
              <a:rPr lang="zh-TW" altLang="en-US" sz="3467" dirty="0">
                <a:solidFill>
                  <a:schemeClr val="dk1"/>
                </a:solidFill>
              </a:rPr>
              <a:t> </a:t>
            </a:r>
            <a:r>
              <a:rPr lang="en-US" altLang="zh-TW" sz="3467" dirty="0">
                <a:solidFill>
                  <a:schemeClr val="dk1"/>
                </a:solidFill>
              </a:rPr>
              <a:t>when machine operates</a:t>
            </a:r>
            <a:endParaRPr sz="3467" dirty="0">
              <a:solidFill>
                <a:srgbClr val="000000"/>
              </a:solidFill>
            </a:endParaRPr>
          </a:p>
        </p:txBody>
      </p:sp>
      <p:sp>
        <p:nvSpPr>
          <p:cNvPr id="61" name="Google Shape;61;p14"/>
          <p:cNvSpPr txBox="1">
            <a:spLocks noGrp="1"/>
          </p:cNvSpPr>
          <p:nvPr>
            <p:ph type="title"/>
          </p:nvPr>
        </p:nvSpPr>
        <p:spPr>
          <a:xfrm>
            <a:off x="997491" y="822060"/>
            <a:ext cx="11360800" cy="763600"/>
          </a:xfrm>
          <a:prstGeom prst="rect">
            <a:avLst/>
          </a:prstGeom>
        </p:spPr>
        <p:txBody>
          <a:bodyPr spcFirstLastPara="1" vert="horz" wrap="square" lIns="121900" tIns="121900" rIns="121900" bIns="121900" rtlCol="0" anchor="t" anchorCtr="0">
            <a:noAutofit/>
          </a:bodyPr>
          <a:lstStyle/>
          <a:p>
            <a:pPr>
              <a:lnSpc>
                <a:spcPct val="115000"/>
              </a:lnSpc>
              <a:spcAft>
                <a:spcPts val="2133"/>
              </a:spcAft>
              <a:buClr>
                <a:schemeClr val="dk1"/>
              </a:buClr>
              <a:buSzPts val="1100"/>
            </a:pPr>
            <a:r>
              <a:rPr lang="en-US" altLang="zh-TW" sz="4000" dirty="0">
                <a:solidFill>
                  <a:srgbClr val="000000"/>
                </a:solidFill>
              </a:rPr>
              <a:t>Long experiment time leads to</a:t>
            </a:r>
            <a:endParaRPr sz="4000" dirty="0">
              <a:solidFill>
                <a:schemeClr val="dk2"/>
              </a:solidFill>
            </a:endParaRPr>
          </a:p>
        </p:txBody>
      </p:sp>
      <p:sp>
        <p:nvSpPr>
          <p:cNvPr id="2" name="投影片編號版面配置區 1"/>
          <p:cNvSpPr>
            <a:spLocks noGrp="1"/>
          </p:cNvSpPr>
          <p:nvPr>
            <p:ph type="sldNum" idx="12"/>
          </p:nvPr>
        </p:nvSpPr>
        <p:spPr>
          <a:xfrm>
            <a:off x="10363738" y="6333200"/>
            <a:ext cx="731600" cy="524800"/>
          </a:xfrm>
        </p:spPr>
        <p:txBody>
          <a:bodyPr/>
          <a:lstStyle/>
          <a:p>
            <a:fld id="{00000000-1234-1234-1234-123412341234}" type="slidenum">
              <a:rPr lang="en-US" altLang="zh-TW" sz="2800" b="1" smtClean="0"/>
              <a:pPr/>
              <a:t>17</a:t>
            </a:fld>
            <a:endParaRPr lang="zh-TW" altLang="en-US" b="1" dirty="0"/>
          </a:p>
        </p:txBody>
      </p:sp>
    </p:spTree>
    <p:extLst>
      <p:ext uri="{BB962C8B-B14F-4D97-AF65-F5344CB8AC3E}">
        <p14:creationId xmlns:p14="http://schemas.microsoft.com/office/powerpoint/2010/main" val="38640475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831200" y="805803"/>
            <a:ext cx="11360800" cy="763600"/>
          </a:xfrm>
          <a:prstGeom prst="rect">
            <a:avLst/>
          </a:prstGeom>
        </p:spPr>
        <p:txBody>
          <a:bodyPr spcFirstLastPara="1" vert="horz" wrap="square" lIns="121900" tIns="121900" rIns="121900" bIns="121900" rtlCol="0" anchor="t" anchorCtr="0">
            <a:noAutofit/>
          </a:bodyPr>
          <a:lstStyle/>
          <a:p>
            <a:pPr>
              <a:lnSpc>
                <a:spcPct val="115000"/>
              </a:lnSpc>
              <a:spcAft>
                <a:spcPts val="2133"/>
              </a:spcAft>
              <a:buClr>
                <a:schemeClr val="dk1"/>
              </a:buClr>
              <a:buSzPts val="1100"/>
            </a:pPr>
            <a:r>
              <a:rPr lang="en-US" altLang="zh-TW" sz="4000" dirty="0">
                <a:solidFill>
                  <a:srgbClr val="000000"/>
                </a:solidFill>
              </a:rPr>
              <a:t>To improve our experiment efficiency </a:t>
            </a:r>
            <a:endParaRPr sz="4000" dirty="0">
              <a:solidFill>
                <a:srgbClr val="000000"/>
              </a:solidFill>
            </a:endParaRPr>
          </a:p>
        </p:txBody>
      </p:sp>
      <p:sp>
        <p:nvSpPr>
          <p:cNvPr id="67" name="Google Shape;67;p15"/>
          <p:cNvSpPr txBox="1">
            <a:spLocks noGrp="1"/>
          </p:cNvSpPr>
          <p:nvPr>
            <p:ph type="body" idx="1"/>
          </p:nvPr>
        </p:nvSpPr>
        <p:spPr>
          <a:xfrm>
            <a:off x="831200" y="1848521"/>
            <a:ext cx="11360800" cy="4555200"/>
          </a:xfrm>
          <a:prstGeom prst="rect">
            <a:avLst/>
          </a:prstGeom>
        </p:spPr>
        <p:txBody>
          <a:bodyPr spcFirstLastPara="1" vert="horz" wrap="square" lIns="121900" tIns="121900" rIns="121900" bIns="121900" rtlCol="0" anchor="t" anchorCtr="0">
            <a:noAutofit/>
          </a:bodyPr>
          <a:lstStyle/>
          <a:p>
            <a:pPr indent="-524920">
              <a:buClr>
                <a:srgbClr val="000000"/>
              </a:buClr>
              <a:buSzPts val="2600"/>
              <a:buAutoNum type="arabicPeriod"/>
            </a:pPr>
            <a:r>
              <a:rPr lang="en-US" altLang="zh-TW" sz="3467" dirty="0">
                <a:solidFill>
                  <a:srgbClr val="000000"/>
                </a:solidFill>
              </a:rPr>
              <a:t>Eliminate the variability</a:t>
            </a:r>
            <a:endParaRPr sz="3467" dirty="0">
              <a:solidFill>
                <a:srgbClr val="000000"/>
              </a:solidFill>
            </a:endParaRPr>
          </a:p>
          <a:p>
            <a:pPr indent="-524920">
              <a:buClr>
                <a:srgbClr val="000000"/>
              </a:buClr>
              <a:buSzPts val="2600"/>
              <a:buAutoNum type="arabicPeriod"/>
            </a:pPr>
            <a:r>
              <a:rPr lang="en-US" altLang="zh-TW" sz="3467" dirty="0">
                <a:solidFill>
                  <a:srgbClr val="000000"/>
                </a:solidFill>
              </a:rPr>
              <a:t>Increase data collection throughput</a:t>
            </a:r>
            <a:endParaRPr sz="3467" dirty="0">
              <a:solidFill>
                <a:srgbClr val="000000"/>
              </a:solidFill>
            </a:endParaRPr>
          </a:p>
          <a:p>
            <a:pPr marL="0" indent="0">
              <a:spcBef>
                <a:spcPts val="2133"/>
              </a:spcBef>
              <a:buNone/>
            </a:pPr>
            <a:endParaRPr sz="3467" dirty="0">
              <a:solidFill>
                <a:srgbClr val="000000"/>
              </a:solidFill>
            </a:endParaRPr>
          </a:p>
          <a:p>
            <a:pPr marL="0" indent="0">
              <a:spcBef>
                <a:spcPts val="2133"/>
              </a:spcBef>
              <a:spcAft>
                <a:spcPts val="2133"/>
              </a:spcAft>
              <a:buClr>
                <a:schemeClr val="dk1"/>
              </a:buClr>
              <a:buSzPts val="1100"/>
              <a:buNone/>
            </a:pPr>
            <a:r>
              <a:rPr lang="zh-TW" altLang="en-US" sz="3467" dirty="0">
                <a:solidFill>
                  <a:srgbClr val="000000"/>
                </a:solidFill>
              </a:rPr>
              <a:t>→</a:t>
            </a:r>
            <a:r>
              <a:rPr lang="en-US" altLang="zh-TW" sz="3467" dirty="0">
                <a:solidFill>
                  <a:srgbClr val="000000"/>
                </a:solidFill>
              </a:rPr>
              <a:t>Design and build up the Automatic Illumination, Culturing, and Collection System (AICCS)</a:t>
            </a:r>
            <a:endParaRPr sz="3467" dirty="0">
              <a:solidFill>
                <a:srgbClr val="000000"/>
              </a:solidFill>
            </a:endParaRPr>
          </a:p>
        </p:txBody>
      </p:sp>
      <p:sp>
        <p:nvSpPr>
          <p:cNvPr id="2" name="投影片編號版面配置區 1"/>
          <p:cNvSpPr>
            <a:spLocks noGrp="1"/>
          </p:cNvSpPr>
          <p:nvPr>
            <p:ph type="sldNum" idx="12"/>
          </p:nvPr>
        </p:nvSpPr>
        <p:spPr/>
        <p:txBody>
          <a:bodyPr/>
          <a:lstStyle/>
          <a:p>
            <a:fld id="{00000000-1234-1234-1234-123412341234}" type="slidenum">
              <a:rPr lang="en-US" altLang="zh-TW" smtClean="0"/>
              <a:pPr/>
              <a:t>18</a:t>
            </a:fld>
            <a:endParaRPr lang="zh-TW" altLang="en-US" dirty="0"/>
          </a:p>
        </p:txBody>
      </p:sp>
    </p:spTree>
    <p:extLst>
      <p:ext uri="{BB962C8B-B14F-4D97-AF65-F5344CB8AC3E}">
        <p14:creationId xmlns:p14="http://schemas.microsoft.com/office/powerpoint/2010/main" val="2645554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EEBF305-71AA-4E66-AA95-1322B0F33B47}"/>
              </a:ext>
            </a:extLst>
          </p:cNvPr>
          <p:cNvSpPr>
            <a:spLocks noGrp="1"/>
          </p:cNvSpPr>
          <p:nvPr>
            <p:ph type="ctrTitle"/>
          </p:nvPr>
        </p:nvSpPr>
        <p:spPr/>
        <p:txBody>
          <a:bodyPr>
            <a:normAutofit/>
          </a:bodyPr>
          <a:lstStyle/>
          <a:p>
            <a:r>
              <a:rPr lang="en-US" altLang="zh-TW" sz="7200" b="1" dirty="0"/>
              <a:t>Module3</a:t>
            </a:r>
            <a:endParaRPr lang="zh-TW" altLang="en-US" sz="7200" dirty="0"/>
          </a:p>
        </p:txBody>
      </p:sp>
      <p:sp>
        <p:nvSpPr>
          <p:cNvPr id="3" name="副標題 2">
            <a:extLst>
              <a:ext uri="{FF2B5EF4-FFF2-40B4-BE49-F238E27FC236}">
                <a16:creationId xmlns:a16="http://schemas.microsoft.com/office/drawing/2014/main" id="{FCA8A443-7461-42CF-A2F7-34103FF2C681}"/>
              </a:ext>
            </a:extLst>
          </p:cNvPr>
          <p:cNvSpPr>
            <a:spLocks noGrp="1"/>
          </p:cNvSpPr>
          <p:nvPr>
            <p:ph type="subTitle" idx="1"/>
          </p:nvPr>
        </p:nvSpPr>
        <p:spPr/>
        <p:txBody>
          <a:bodyPr>
            <a:noAutofit/>
          </a:bodyPr>
          <a:lstStyle/>
          <a:p>
            <a:r>
              <a:rPr lang="en-US" altLang="zh-TW" sz="3600" b="1" dirty="0"/>
              <a:t>Model-based predictive and control system</a:t>
            </a:r>
            <a:br>
              <a:rPr lang="en-US" altLang="zh-TW" sz="3600" b="1" dirty="0"/>
            </a:br>
            <a:endParaRPr lang="zh-TW" altLang="en-US" sz="3600" dirty="0"/>
          </a:p>
        </p:txBody>
      </p:sp>
      <p:sp>
        <p:nvSpPr>
          <p:cNvPr id="4" name="投影片編號版面配置區 3"/>
          <p:cNvSpPr>
            <a:spLocks noGrp="1"/>
          </p:cNvSpPr>
          <p:nvPr>
            <p:ph type="sldNum" sz="quarter" idx="12"/>
          </p:nvPr>
        </p:nvSpPr>
        <p:spPr/>
        <p:txBody>
          <a:bodyPr/>
          <a:lstStyle/>
          <a:p>
            <a:fld id="{5AEB807D-E1C8-4627-915B-A220824D33E4}" type="slidenum">
              <a:rPr lang="zh-TW" altLang="en-US" smtClean="0"/>
              <a:pPr/>
              <a:t>19</a:t>
            </a:fld>
            <a:endParaRPr lang="zh-TW" altLang="en-US" dirty="0"/>
          </a:p>
        </p:txBody>
      </p:sp>
    </p:spTree>
    <p:extLst>
      <p:ext uri="{BB962C8B-B14F-4D97-AF65-F5344CB8AC3E}">
        <p14:creationId xmlns:p14="http://schemas.microsoft.com/office/powerpoint/2010/main" val="2691499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ctrTitle"/>
          </p:nvPr>
        </p:nvSpPr>
        <p:spPr/>
        <p:txBody>
          <a:bodyPr>
            <a:normAutofit/>
          </a:bodyPr>
          <a:lstStyle/>
          <a:p>
            <a:r>
              <a:rPr lang="en-US" altLang="zh-TW" sz="7200" b="1" dirty="0"/>
              <a:t>Description</a:t>
            </a:r>
            <a:endParaRPr lang="zh-TW" altLang="en-US" sz="7200" b="1" dirty="0"/>
          </a:p>
        </p:txBody>
      </p:sp>
      <p:sp>
        <p:nvSpPr>
          <p:cNvPr id="5" name="副標題 4"/>
          <p:cNvSpPr>
            <a:spLocks noGrp="1"/>
          </p:cNvSpPr>
          <p:nvPr>
            <p:ph type="subTitle" idx="1"/>
          </p:nvPr>
        </p:nvSpPr>
        <p:spPr/>
        <p:txBody>
          <a:bodyPr/>
          <a:lstStyle/>
          <a:p>
            <a:endParaRPr lang="zh-TW" altLang="en-US"/>
          </a:p>
        </p:txBody>
      </p:sp>
      <p:sp>
        <p:nvSpPr>
          <p:cNvPr id="2" name="投影片編號版面配置區 1"/>
          <p:cNvSpPr>
            <a:spLocks noGrp="1"/>
          </p:cNvSpPr>
          <p:nvPr>
            <p:ph type="sldNum" sz="quarter" idx="12"/>
          </p:nvPr>
        </p:nvSpPr>
        <p:spPr/>
        <p:txBody>
          <a:bodyPr/>
          <a:lstStyle/>
          <a:p>
            <a:fld id="{5AEB807D-E1C8-4627-915B-A220824D33E4}" type="slidenum">
              <a:rPr lang="zh-TW" altLang="en-US" smtClean="0"/>
              <a:pPr/>
              <a:t>2</a:t>
            </a:fld>
            <a:endParaRPr lang="zh-TW" altLang="en-US" dirty="0"/>
          </a:p>
        </p:txBody>
      </p:sp>
    </p:spTree>
    <p:extLst>
      <p:ext uri="{BB962C8B-B14F-4D97-AF65-F5344CB8AC3E}">
        <p14:creationId xmlns:p14="http://schemas.microsoft.com/office/powerpoint/2010/main" val="770321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D5360BB-D1E5-4BEF-A2AE-8FBF4714D973}"/>
              </a:ext>
            </a:extLst>
          </p:cNvPr>
          <p:cNvSpPr>
            <a:spLocks noGrp="1"/>
          </p:cNvSpPr>
          <p:nvPr>
            <p:ph type="title"/>
          </p:nvPr>
        </p:nvSpPr>
        <p:spPr>
          <a:xfrm>
            <a:off x="838200" y="338492"/>
            <a:ext cx="11253186" cy="1325563"/>
          </a:xfrm>
        </p:spPr>
        <p:txBody>
          <a:bodyPr>
            <a:normAutofit/>
          </a:bodyPr>
          <a:lstStyle/>
          <a:p>
            <a:r>
              <a:rPr lang="en-US" altLang="zh-TW" sz="4000" dirty="0"/>
              <a:t>Switch off kinetics of secreted protein and mRNA</a:t>
            </a:r>
            <a:endParaRPr lang="zh-TW" altLang="en-US" sz="4000" dirty="0"/>
          </a:p>
        </p:txBody>
      </p:sp>
      <p:pic>
        <p:nvPicPr>
          <p:cNvPr id="4" name="內容版面配置區 3">
            <a:extLst>
              <a:ext uri="{FF2B5EF4-FFF2-40B4-BE49-F238E27FC236}">
                <a16:creationId xmlns:a16="http://schemas.microsoft.com/office/drawing/2014/main" id="{3AEB0A53-DCAE-444C-8C08-EAD786EDCA05}"/>
              </a:ext>
            </a:extLst>
          </p:cNvPr>
          <p:cNvPicPr>
            <a:picLocks noGrp="1" noChangeAspect="1"/>
          </p:cNvPicPr>
          <p:nvPr>
            <p:ph idx="1"/>
          </p:nvPr>
        </p:nvPicPr>
        <p:blipFill>
          <a:blip r:embed="rId3"/>
          <a:stretch>
            <a:fillRect/>
          </a:stretch>
        </p:blipFill>
        <p:spPr>
          <a:xfrm>
            <a:off x="1121176" y="2456792"/>
            <a:ext cx="4400734" cy="3296888"/>
          </a:xfrm>
          <a:prstGeom prst="rect">
            <a:avLst/>
          </a:prstGeom>
        </p:spPr>
      </p:pic>
      <p:pic>
        <p:nvPicPr>
          <p:cNvPr id="9" name="圖片 8">
            <a:extLst>
              <a:ext uri="{FF2B5EF4-FFF2-40B4-BE49-F238E27FC236}">
                <a16:creationId xmlns:a16="http://schemas.microsoft.com/office/drawing/2014/main" id="{493C0832-D912-4062-A8C4-89B2CA9FFBCA}"/>
              </a:ext>
            </a:extLst>
          </p:cNvPr>
          <p:cNvPicPr>
            <a:picLocks noChangeAspect="1"/>
          </p:cNvPicPr>
          <p:nvPr/>
        </p:nvPicPr>
        <p:blipFill>
          <a:blip r:embed="rId4"/>
          <a:stretch>
            <a:fillRect/>
          </a:stretch>
        </p:blipFill>
        <p:spPr>
          <a:xfrm>
            <a:off x="6200775" y="2702746"/>
            <a:ext cx="4648200" cy="3018050"/>
          </a:xfrm>
          <a:prstGeom prst="rect">
            <a:avLst/>
          </a:prstGeom>
        </p:spPr>
      </p:pic>
      <p:sp>
        <p:nvSpPr>
          <p:cNvPr id="10" name="文字方塊 9">
            <a:extLst>
              <a:ext uri="{FF2B5EF4-FFF2-40B4-BE49-F238E27FC236}">
                <a16:creationId xmlns:a16="http://schemas.microsoft.com/office/drawing/2014/main" id="{D45E6027-4D39-48F7-8F50-80D2246A79D2}"/>
              </a:ext>
            </a:extLst>
          </p:cNvPr>
          <p:cNvSpPr txBox="1"/>
          <p:nvPr/>
        </p:nvSpPr>
        <p:spPr>
          <a:xfrm>
            <a:off x="1697669" y="5989850"/>
            <a:ext cx="3247748" cy="369332"/>
          </a:xfrm>
          <a:prstGeom prst="rect">
            <a:avLst/>
          </a:prstGeom>
          <a:noFill/>
        </p:spPr>
        <p:txBody>
          <a:bodyPr wrap="square" rtlCol="0">
            <a:spAutoFit/>
          </a:bodyPr>
          <a:lstStyle/>
          <a:p>
            <a:r>
              <a:rPr lang="en-US" altLang="zh-TW" dirty="0"/>
              <a:t>Switch-off kinetics of IL10 mRNA</a:t>
            </a:r>
            <a:endParaRPr lang="zh-TW" altLang="en-US" dirty="0"/>
          </a:p>
        </p:txBody>
      </p:sp>
      <p:sp>
        <p:nvSpPr>
          <p:cNvPr id="12" name="文字方塊 11">
            <a:extLst>
              <a:ext uri="{FF2B5EF4-FFF2-40B4-BE49-F238E27FC236}">
                <a16:creationId xmlns:a16="http://schemas.microsoft.com/office/drawing/2014/main" id="{DBD7A9D7-6AD0-4453-B372-6F896A2DD59D}"/>
              </a:ext>
            </a:extLst>
          </p:cNvPr>
          <p:cNvSpPr txBox="1"/>
          <p:nvPr/>
        </p:nvSpPr>
        <p:spPr>
          <a:xfrm>
            <a:off x="7665868" y="5989850"/>
            <a:ext cx="2641476" cy="369332"/>
          </a:xfrm>
          <a:prstGeom prst="rect">
            <a:avLst/>
          </a:prstGeom>
          <a:noFill/>
        </p:spPr>
        <p:txBody>
          <a:bodyPr wrap="square" rtlCol="0">
            <a:spAutoFit/>
          </a:bodyPr>
          <a:lstStyle/>
          <a:p>
            <a:r>
              <a:rPr lang="en-US" altLang="zh-TW" dirty="0"/>
              <a:t>Switch-off kinetics of IL10</a:t>
            </a:r>
            <a:endParaRPr lang="zh-TW" altLang="en-US" dirty="0"/>
          </a:p>
        </p:txBody>
      </p:sp>
      <p:sp>
        <p:nvSpPr>
          <p:cNvPr id="14" name="橢圓 13">
            <a:extLst>
              <a:ext uri="{FF2B5EF4-FFF2-40B4-BE49-F238E27FC236}">
                <a16:creationId xmlns:a16="http://schemas.microsoft.com/office/drawing/2014/main" id="{45625C1A-01E1-4D38-9BCF-9EC87563C252}"/>
              </a:ext>
            </a:extLst>
          </p:cNvPr>
          <p:cNvSpPr/>
          <p:nvPr/>
        </p:nvSpPr>
        <p:spPr>
          <a:xfrm>
            <a:off x="8986606" y="2716568"/>
            <a:ext cx="1207364" cy="119404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 name="投影片編號版面配置區 2"/>
          <p:cNvSpPr>
            <a:spLocks noGrp="1"/>
          </p:cNvSpPr>
          <p:nvPr>
            <p:ph type="sldNum" sz="quarter" idx="12"/>
          </p:nvPr>
        </p:nvSpPr>
        <p:spPr/>
        <p:txBody>
          <a:bodyPr/>
          <a:lstStyle/>
          <a:p>
            <a:fld id="{5AEB807D-E1C8-4627-915B-A220824D33E4}" type="slidenum">
              <a:rPr lang="zh-TW" altLang="en-US" smtClean="0"/>
              <a:pPr/>
              <a:t>20</a:t>
            </a:fld>
            <a:endParaRPr lang="zh-TW" altLang="en-US" dirty="0"/>
          </a:p>
        </p:txBody>
      </p:sp>
    </p:spTree>
    <p:extLst>
      <p:ext uri="{BB962C8B-B14F-4D97-AF65-F5344CB8AC3E}">
        <p14:creationId xmlns:p14="http://schemas.microsoft.com/office/powerpoint/2010/main" val="1818983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0DC51A5-0C79-48BD-9699-388759A27CC0}"/>
              </a:ext>
            </a:extLst>
          </p:cNvPr>
          <p:cNvSpPr>
            <a:spLocks noGrp="1"/>
          </p:cNvSpPr>
          <p:nvPr>
            <p:ph type="title"/>
          </p:nvPr>
        </p:nvSpPr>
        <p:spPr/>
        <p:txBody>
          <a:bodyPr>
            <a:normAutofit/>
          </a:bodyPr>
          <a:lstStyle/>
          <a:p>
            <a:r>
              <a:rPr lang="en-US" altLang="zh-TW" sz="4000" dirty="0"/>
              <a:t>Multi-intensity time gradient experiment</a:t>
            </a:r>
            <a:endParaRPr lang="zh-TW" altLang="en-US" sz="4000" dirty="0"/>
          </a:p>
        </p:txBody>
      </p:sp>
      <p:pic>
        <p:nvPicPr>
          <p:cNvPr id="4" name="內容版面配置區 3">
            <a:extLst>
              <a:ext uri="{FF2B5EF4-FFF2-40B4-BE49-F238E27FC236}">
                <a16:creationId xmlns:a16="http://schemas.microsoft.com/office/drawing/2014/main" id="{3102C119-E957-4DAC-A25F-67CC381299DA}"/>
              </a:ext>
            </a:extLst>
          </p:cNvPr>
          <p:cNvPicPr>
            <a:picLocks noGrp="1" noChangeAspect="1"/>
          </p:cNvPicPr>
          <p:nvPr>
            <p:ph idx="1"/>
          </p:nvPr>
        </p:nvPicPr>
        <p:blipFill>
          <a:blip r:embed="rId2"/>
          <a:stretch>
            <a:fillRect/>
          </a:stretch>
        </p:blipFill>
        <p:spPr>
          <a:xfrm>
            <a:off x="704950" y="2352675"/>
            <a:ext cx="11264100" cy="2363788"/>
          </a:xfrm>
          <a:prstGeom prst="rect">
            <a:avLst/>
          </a:prstGeom>
        </p:spPr>
      </p:pic>
      <p:sp>
        <p:nvSpPr>
          <p:cNvPr id="5" name="文字方塊 4">
            <a:extLst>
              <a:ext uri="{FF2B5EF4-FFF2-40B4-BE49-F238E27FC236}">
                <a16:creationId xmlns:a16="http://schemas.microsoft.com/office/drawing/2014/main" id="{BA80E753-9B29-4B37-ABD1-31F85AF76427}"/>
              </a:ext>
            </a:extLst>
          </p:cNvPr>
          <p:cNvSpPr txBox="1"/>
          <p:nvPr/>
        </p:nvSpPr>
        <p:spPr>
          <a:xfrm>
            <a:off x="1287262" y="4716463"/>
            <a:ext cx="2352582" cy="369332"/>
          </a:xfrm>
          <a:prstGeom prst="rect">
            <a:avLst/>
          </a:prstGeom>
          <a:noFill/>
        </p:spPr>
        <p:txBody>
          <a:bodyPr wrap="square" rtlCol="0">
            <a:spAutoFit/>
          </a:bodyPr>
          <a:lstStyle/>
          <a:p>
            <a:r>
              <a:rPr lang="en-US" altLang="zh-TW" dirty="0"/>
              <a:t>Measurement of CCK8</a:t>
            </a:r>
            <a:endParaRPr lang="zh-TW" altLang="en-US" dirty="0"/>
          </a:p>
        </p:txBody>
      </p:sp>
      <p:sp>
        <p:nvSpPr>
          <p:cNvPr id="6" name="文字方塊 5">
            <a:extLst>
              <a:ext uri="{FF2B5EF4-FFF2-40B4-BE49-F238E27FC236}">
                <a16:creationId xmlns:a16="http://schemas.microsoft.com/office/drawing/2014/main" id="{F0266E2B-D0CE-4631-983F-0D08F504D201}"/>
              </a:ext>
            </a:extLst>
          </p:cNvPr>
          <p:cNvSpPr txBox="1"/>
          <p:nvPr/>
        </p:nvSpPr>
        <p:spPr>
          <a:xfrm>
            <a:off x="4852297" y="4716463"/>
            <a:ext cx="2487405" cy="369332"/>
          </a:xfrm>
          <a:prstGeom prst="rect">
            <a:avLst/>
          </a:prstGeom>
          <a:noFill/>
        </p:spPr>
        <p:txBody>
          <a:bodyPr wrap="square" rtlCol="0">
            <a:spAutoFit/>
          </a:bodyPr>
          <a:lstStyle/>
          <a:p>
            <a:r>
              <a:rPr lang="en-US" altLang="zh-TW" dirty="0"/>
              <a:t>Measurement of </a:t>
            </a:r>
            <a:r>
              <a:rPr lang="en-US" altLang="zh-TW" dirty="0" err="1"/>
              <a:t>mRuby</a:t>
            </a:r>
            <a:endParaRPr lang="zh-TW" altLang="en-US" dirty="0"/>
          </a:p>
        </p:txBody>
      </p:sp>
      <p:sp>
        <p:nvSpPr>
          <p:cNvPr id="7" name="文字方塊 6">
            <a:extLst>
              <a:ext uri="{FF2B5EF4-FFF2-40B4-BE49-F238E27FC236}">
                <a16:creationId xmlns:a16="http://schemas.microsoft.com/office/drawing/2014/main" id="{E08B6846-53AE-497A-8993-4E09ACC53468}"/>
              </a:ext>
            </a:extLst>
          </p:cNvPr>
          <p:cNvSpPr txBox="1"/>
          <p:nvPr/>
        </p:nvSpPr>
        <p:spPr>
          <a:xfrm>
            <a:off x="8552156" y="4716463"/>
            <a:ext cx="2352582" cy="369332"/>
          </a:xfrm>
          <a:prstGeom prst="rect">
            <a:avLst/>
          </a:prstGeom>
          <a:noFill/>
        </p:spPr>
        <p:txBody>
          <a:bodyPr wrap="square" rtlCol="0">
            <a:spAutoFit/>
          </a:bodyPr>
          <a:lstStyle/>
          <a:p>
            <a:r>
              <a:rPr lang="en-US" altLang="zh-TW" dirty="0"/>
              <a:t>Measurement of </a:t>
            </a:r>
            <a:r>
              <a:rPr lang="en-US" altLang="zh-TW" dirty="0" err="1"/>
              <a:t>hGluc</a:t>
            </a:r>
            <a:endParaRPr lang="zh-TW" altLang="en-US" dirty="0"/>
          </a:p>
        </p:txBody>
      </p:sp>
      <p:sp>
        <p:nvSpPr>
          <p:cNvPr id="3" name="投影片編號版面配置區 2"/>
          <p:cNvSpPr>
            <a:spLocks noGrp="1"/>
          </p:cNvSpPr>
          <p:nvPr>
            <p:ph type="sldNum" sz="quarter" idx="12"/>
          </p:nvPr>
        </p:nvSpPr>
        <p:spPr/>
        <p:txBody>
          <a:bodyPr/>
          <a:lstStyle/>
          <a:p>
            <a:fld id="{5AEB807D-E1C8-4627-915B-A220824D33E4}" type="slidenum">
              <a:rPr lang="zh-TW" altLang="en-US" smtClean="0"/>
              <a:pPr/>
              <a:t>21</a:t>
            </a:fld>
            <a:endParaRPr lang="zh-TW" altLang="en-US" dirty="0"/>
          </a:p>
        </p:txBody>
      </p:sp>
    </p:spTree>
    <p:extLst>
      <p:ext uri="{BB962C8B-B14F-4D97-AF65-F5344CB8AC3E}">
        <p14:creationId xmlns:p14="http://schemas.microsoft.com/office/powerpoint/2010/main" val="4284298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EF580F-FF48-4019-BC53-F5779FD52B6C}"/>
              </a:ext>
            </a:extLst>
          </p:cNvPr>
          <p:cNvSpPr>
            <a:spLocks noGrp="1"/>
          </p:cNvSpPr>
          <p:nvPr>
            <p:ph type="title"/>
          </p:nvPr>
        </p:nvSpPr>
        <p:spPr/>
        <p:txBody>
          <a:bodyPr/>
          <a:lstStyle/>
          <a:p>
            <a:r>
              <a:rPr lang="en-US" altLang="zh-TW" dirty="0"/>
              <a:t>Regulation test</a:t>
            </a:r>
            <a:endParaRPr lang="zh-TW" altLang="en-US" dirty="0"/>
          </a:p>
        </p:txBody>
      </p:sp>
      <p:pic>
        <p:nvPicPr>
          <p:cNvPr id="4" name="內容版面配置區 3">
            <a:extLst>
              <a:ext uri="{FF2B5EF4-FFF2-40B4-BE49-F238E27FC236}">
                <a16:creationId xmlns:a16="http://schemas.microsoft.com/office/drawing/2014/main" id="{847EF62D-39E7-4058-8E46-B87DE8ACCA30}"/>
              </a:ext>
            </a:extLst>
          </p:cNvPr>
          <p:cNvPicPr>
            <a:picLocks noGrp="1" noChangeAspect="1"/>
          </p:cNvPicPr>
          <p:nvPr>
            <p:ph idx="1"/>
          </p:nvPr>
        </p:nvPicPr>
        <p:blipFill>
          <a:blip r:embed="rId2"/>
          <a:stretch>
            <a:fillRect/>
          </a:stretch>
        </p:blipFill>
        <p:spPr>
          <a:xfrm>
            <a:off x="2251057" y="1921978"/>
            <a:ext cx="7750212" cy="3871295"/>
          </a:xfrm>
          <a:prstGeom prst="rect">
            <a:avLst/>
          </a:prstGeom>
        </p:spPr>
      </p:pic>
      <p:sp>
        <p:nvSpPr>
          <p:cNvPr id="3" name="投影片編號版面配置區 2"/>
          <p:cNvSpPr>
            <a:spLocks noGrp="1"/>
          </p:cNvSpPr>
          <p:nvPr>
            <p:ph type="sldNum" sz="quarter" idx="12"/>
          </p:nvPr>
        </p:nvSpPr>
        <p:spPr/>
        <p:txBody>
          <a:bodyPr/>
          <a:lstStyle/>
          <a:p>
            <a:fld id="{5AEB807D-E1C8-4627-915B-A220824D33E4}" type="slidenum">
              <a:rPr lang="zh-TW" altLang="en-US" smtClean="0"/>
              <a:pPr/>
              <a:t>22</a:t>
            </a:fld>
            <a:endParaRPr lang="zh-TW" altLang="en-US" dirty="0"/>
          </a:p>
        </p:txBody>
      </p:sp>
    </p:spTree>
    <p:extLst>
      <p:ext uri="{BB962C8B-B14F-4D97-AF65-F5344CB8AC3E}">
        <p14:creationId xmlns:p14="http://schemas.microsoft.com/office/powerpoint/2010/main" val="35794905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A37DA73-5F37-4C0A-88BD-605B3ACD872E}"/>
              </a:ext>
            </a:extLst>
          </p:cNvPr>
          <p:cNvSpPr>
            <a:spLocks noGrp="1"/>
          </p:cNvSpPr>
          <p:nvPr>
            <p:ph type="ctrTitle"/>
          </p:nvPr>
        </p:nvSpPr>
        <p:spPr/>
        <p:txBody>
          <a:bodyPr>
            <a:normAutofit/>
          </a:bodyPr>
          <a:lstStyle/>
          <a:p>
            <a:r>
              <a:rPr lang="en-US" altLang="zh-TW" sz="7200" dirty="0"/>
              <a:t>Model-1</a:t>
            </a:r>
            <a:endParaRPr lang="zh-TW" altLang="en-US" sz="7200" dirty="0"/>
          </a:p>
        </p:txBody>
      </p:sp>
      <p:sp>
        <p:nvSpPr>
          <p:cNvPr id="3" name="副標題 2">
            <a:extLst>
              <a:ext uri="{FF2B5EF4-FFF2-40B4-BE49-F238E27FC236}">
                <a16:creationId xmlns:a16="http://schemas.microsoft.com/office/drawing/2014/main" id="{D6A673F4-FB0B-48A5-A083-BD0749FFAFCD}"/>
              </a:ext>
            </a:extLst>
          </p:cNvPr>
          <p:cNvSpPr>
            <a:spLocks noGrp="1"/>
          </p:cNvSpPr>
          <p:nvPr>
            <p:ph type="subTitle" idx="1"/>
          </p:nvPr>
        </p:nvSpPr>
        <p:spPr/>
        <p:txBody>
          <a:bodyPr>
            <a:normAutofit/>
          </a:bodyPr>
          <a:lstStyle/>
          <a:p>
            <a:r>
              <a:rPr lang="en-US" altLang="zh-TW" sz="4000" dirty="0"/>
              <a:t>Predictive and control system</a:t>
            </a:r>
            <a:endParaRPr lang="zh-TW" altLang="en-US" sz="4000" dirty="0"/>
          </a:p>
        </p:txBody>
      </p:sp>
      <p:sp>
        <p:nvSpPr>
          <p:cNvPr id="4" name="投影片編號版面配置區 3"/>
          <p:cNvSpPr>
            <a:spLocks noGrp="1"/>
          </p:cNvSpPr>
          <p:nvPr>
            <p:ph type="sldNum" sz="quarter" idx="12"/>
          </p:nvPr>
        </p:nvSpPr>
        <p:spPr/>
        <p:txBody>
          <a:bodyPr/>
          <a:lstStyle/>
          <a:p>
            <a:fld id="{5AEB807D-E1C8-4627-915B-A220824D33E4}" type="slidenum">
              <a:rPr lang="zh-TW" altLang="en-US" smtClean="0"/>
              <a:pPr/>
              <a:t>23</a:t>
            </a:fld>
            <a:endParaRPr lang="zh-TW" altLang="en-US" dirty="0"/>
          </a:p>
        </p:txBody>
      </p:sp>
    </p:spTree>
    <p:extLst>
      <p:ext uri="{BB962C8B-B14F-4D97-AF65-F5344CB8AC3E}">
        <p14:creationId xmlns:p14="http://schemas.microsoft.com/office/powerpoint/2010/main" val="18861588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BED4188-811A-4E57-97D4-8DEB16AD8C28}"/>
              </a:ext>
            </a:extLst>
          </p:cNvPr>
          <p:cNvSpPr>
            <a:spLocks noGrp="1"/>
          </p:cNvSpPr>
          <p:nvPr>
            <p:ph type="title"/>
          </p:nvPr>
        </p:nvSpPr>
        <p:spPr/>
        <p:txBody>
          <a:bodyPr>
            <a:noAutofit/>
          </a:bodyPr>
          <a:lstStyle/>
          <a:p>
            <a:pPr algn="ctr"/>
            <a:endParaRPr lang="zh-TW" altLang="en-US" sz="6600" dirty="0"/>
          </a:p>
        </p:txBody>
      </p:sp>
      <p:sp>
        <p:nvSpPr>
          <p:cNvPr id="3" name="內容版面配置區 2">
            <a:extLst>
              <a:ext uri="{FF2B5EF4-FFF2-40B4-BE49-F238E27FC236}">
                <a16:creationId xmlns:a16="http://schemas.microsoft.com/office/drawing/2014/main" id="{8C4609FD-4C74-43CB-8602-AAB10569DB8E}"/>
              </a:ext>
            </a:extLst>
          </p:cNvPr>
          <p:cNvSpPr>
            <a:spLocks noGrp="1"/>
          </p:cNvSpPr>
          <p:nvPr>
            <p:ph idx="1"/>
          </p:nvPr>
        </p:nvSpPr>
        <p:spPr>
          <a:xfrm>
            <a:off x="920467" y="1303133"/>
            <a:ext cx="10515600" cy="4860574"/>
          </a:xfrm>
        </p:spPr>
        <p:txBody>
          <a:bodyPr/>
          <a:lstStyle/>
          <a:p>
            <a:endParaRPr lang="zh-TW" altLang="en-US" dirty="0"/>
          </a:p>
        </p:txBody>
      </p:sp>
      <p:sp>
        <p:nvSpPr>
          <p:cNvPr id="4" name="橢圓 3">
            <a:extLst>
              <a:ext uri="{FF2B5EF4-FFF2-40B4-BE49-F238E27FC236}">
                <a16:creationId xmlns:a16="http://schemas.microsoft.com/office/drawing/2014/main" id="{F8B4A462-71DA-475B-9F95-B0F8164312D4}"/>
              </a:ext>
            </a:extLst>
          </p:cNvPr>
          <p:cNvSpPr/>
          <p:nvPr/>
        </p:nvSpPr>
        <p:spPr>
          <a:xfrm>
            <a:off x="687895" y="1124137"/>
            <a:ext cx="10748172" cy="5150942"/>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橢圓 13">
            <a:extLst>
              <a:ext uri="{FF2B5EF4-FFF2-40B4-BE49-F238E27FC236}">
                <a16:creationId xmlns:a16="http://schemas.microsoft.com/office/drawing/2014/main" id="{B852771D-22FC-4E49-A3C7-1074452658B5}"/>
              </a:ext>
            </a:extLst>
          </p:cNvPr>
          <p:cNvSpPr/>
          <p:nvPr/>
        </p:nvSpPr>
        <p:spPr>
          <a:xfrm>
            <a:off x="948273" y="2385640"/>
            <a:ext cx="4121709" cy="2825142"/>
          </a:xfrm>
          <a:prstGeom prst="ellipse">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5" name="文字方塊 24">
            <a:extLst>
              <a:ext uri="{FF2B5EF4-FFF2-40B4-BE49-F238E27FC236}">
                <a16:creationId xmlns:a16="http://schemas.microsoft.com/office/drawing/2014/main" id="{AFF78B7F-65AD-403B-80E9-A674B0860F66}"/>
              </a:ext>
            </a:extLst>
          </p:cNvPr>
          <p:cNvSpPr txBox="1"/>
          <p:nvPr/>
        </p:nvSpPr>
        <p:spPr>
          <a:xfrm>
            <a:off x="1862059" y="2494022"/>
            <a:ext cx="2129580" cy="830997"/>
          </a:xfrm>
          <a:prstGeom prst="rect">
            <a:avLst/>
          </a:prstGeom>
          <a:noFill/>
        </p:spPr>
        <p:txBody>
          <a:bodyPr wrap="square" rtlCol="0">
            <a:spAutoFit/>
          </a:bodyPr>
          <a:lstStyle/>
          <a:p>
            <a:r>
              <a:rPr lang="en-US" altLang="zh-TW" sz="4800" dirty="0"/>
              <a:t>nucleus</a:t>
            </a:r>
            <a:endParaRPr lang="zh-TW" altLang="en-US" sz="4800" dirty="0"/>
          </a:p>
        </p:txBody>
      </p:sp>
      <p:sp>
        <p:nvSpPr>
          <p:cNvPr id="26" name="箭號: 向右 25">
            <a:extLst>
              <a:ext uri="{FF2B5EF4-FFF2-40B4-BE49-F238E27FC236}">
                <a16:creationId xmlns:a16="http://schemas.microsoft.com/office/drawing/2014/main" id="{BEEFF98A-55DF-4A1D-9BD3-53244BD3BFBD}"/>
              </a:ext>
            </a:extLst>
          </p:cNvPr>
          <p:cNvSpPr/>
          <p:nvPr/>
        </p:nvSpPr>
        <p:spPr>
          <a:xfrm rot="535557">
            <a:off x="3182786" y="5151277"/>
            <a:ext cx="2435357" cy="1023335"/>
          </a:xfrm>
          <a:prstGeom prst="rightArrow">
            <a:avLst/>
          </a:prstGeom>
          <a:solidFill>
            <a:schemeClr val="bg1"/>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dirty="0">
                <a:solidFill>
                  <a:schemeClr val="tx1"/>
                </a:solidFill>
              </a:rPr>
              <a:t>transcribe</a:t>
            </a:r>
            <a:endParaRPr lang="zh-TW" altLang="en-US" sz="3600" dirty="0">
              <a:solidFill>
                <a:schemeClr val="tx1"/>
              </a:solidFill>
            </a:endParaRPr>
          </a:p>
        </p:txBody>
      </p:sp>
      <p:sp>
        <p:nvSpPr>
          <p:cNvPr id="34" name="橢圓 33">
            <a:extLst>
              <a:ext uri="{FF2B5EF4-FFF2-40B4-BE49-F238E27FC236}">
                <a16:creationId xmlns:a16="http://schemas.microsoft.com/office/drawing/2014/main" id="{8F8BB030-13F0-4966-9AE9-77C9634929C3}"/>
              </a:ext>
            </a:extLst>
          </p:cNvPr>
          <p:cNvSpPr/>
          <p:nvPr/>
        </p:nvSpPr>
        <p:spPr>
          <a:xfrm>
            <a:off x="5915358" y="4499067"/>
            <a:ext cx="1441041" cy="1145027"/>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000" dirty="0"/>
              <a:t>RBS</a:t>
            </a:r>
            <a:endParaRPr lang="zh-TW" altLang="en-US" sz="4000" dirty="0"/>
          </a:p>
        </p:txBody>
      </p:sp>
      <p:sp>
        <p:nvSpPr>
          <p:cNvPr id="35" name="橢圓 34">
            <a:extLst>
              <a:ext uri="{FF2B5EF4-FFF2-40B4-BE49-F238E27FC236}">
                <a16:creationId xmlns:a16="http://schemas.microsoft.com/office/drawing/2014/main" id="{82270E60-467B-4D3D-9EB0-6695B6D6E32A}"/>
              </a:ext>
            </a:extLst>
          </p:cNvPr>
          <p:cNvSpPr/>
          <p:nvPr/>
        </p:nvSpPr>
        <p:spPr>
          <a:xfrm>
            <a:off x="6106018" y="5607662"/>
            <a:ext cx="947991" cy="574518"/>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cxnSp>
        <p:nvCxnSpPr>
          <p:cNvPr id="36" name="直線接點 35">
            <a:extLst>
              <a:ext uri="{FF2B5EF4-FFF2-40B4-BE49-F238E27FC236}">
                <a16:creationId xmlns:a16="http://schemas.microsoft.com/office/drawing/2014/main" id="{2A96F2F8-8E47-4A7E-99B3-3073463F3765}"/>
              </a:ext>
            </a:extLst>
          </p:cNvPr>
          <p:cNvCxnSpPr>
            <a:cxnSpLocks/>
          </p:cNvCxnSpPr>
          <p:nvPr/>
        </p:nvCxnSpPr>
        <p:spPr>
          <a:xfrm flipH="1">
            <a:off x="5807073" y="5644094"/>
            <a:ext cx="15123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EEB354AC-111D-4E30-AC5D-E2912A27B6A7}"/>
              </a:ext>
            </a:extLst>
          </p:cNvPr>
          <p:cNvCxnSpPr>
            <a:cxnSpLocks/>
          </p:cNvCxnSpPr>
          <p:nvPr/>
        </p:nvCxnSpPr>
        <p:spPr>
          <a:xfrm flipV="1">
            <a:off x="6417984" y="3005331"/>
            <a:ext cx="1247270" cy="64930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46" name="箭號: 向上 45">
            <a:extLst>
              <a:ext uri="{FF2B5EF4-FFF2-40B4-BE49-F238E27FC236}">
                <a16:creationId xmlns:a16="http://schemas.microsoft.com/office/drawing/2014/main" id="{0DCA0625-31FD-4A4E-B1E7-CD834EC4E0C1}"/>
              </a:ext>
            </a:extLst>
          </p:cNvPr>
          <p:cNvSpPr/>
          <p:nvPr/>
        </p:nvSpPr>
        <p:spPr>
          <a:xfrm>
            <a:off x="5119872" y="3524944"/>
            <a:ext cx="3663365" cy="909020"/>
          </a:xfrm>
          <a:prstGeom prst="upArrow">
            <a:avLst>
              <a:gd name="adj1" fmla="val 50000"/>
              <a:gd name="adj2" fmla="val 62324"/>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dirty="0">
                <a:solidFill>
                  <a:schemeClr val="tx1"/>
                </a:solidFill>
              </a:rPr>
              <a:t>translate</a:t>
            </a:r>
            <a:endParaRPr lang="zh-TW" altLang="en-US" sz="3600" dirty="0">
              <a:solidFill>
                <a:schemeClr val="tx1"/>
              </a:solidFill>
            </a:endParaRPr>
          </a:p>
        </p:txBody>
      </p:sp>
      <p:grpSp>
        <p:nvGrpSpPr>
          <p:cNvPr id="62" name="群組 61">
            <a:extLst>
              <a:ext uri="{FF2B5EF4-FFF2-40B4-BE49-F238E27FC236}">
                <a16:creationId xmlns:a16="http://schemas.microsoft.com/office/drawing/2014/main" id="{68095F60-9DA2-474C-A99D-C701EF66F7C9}"/>
              </a:ext>
            </a:extLst>
          </p:cNvPr>
          <p:cNvGrpSpPr/>
          <p:nvPr/>
        </p:nvGrpSpPr>
        <p:grpSpPr>
          <a:xfrm>
            <a:off x="1631279" y="3568745"/>
            <a:ext cx="452634" cy="962362"/>
            <a:chOff x="1430146" y="3838937"/>
            <a:chExt cx="452634" cy="962362"/>
          </a:xfrm>
          <a:solidFill>
            <a:schemeClr val="accent5">
              <a:lumMod val="60000"/>
              <a:lumOff val="40000"/>
            </a:schemeClr>
          </a:solidFill>
        </p:grpSpPr>
        <p:sp>
          <p:nvSpPr>
            <p:cNvPr id="59" name="橢圓 58">
              <a:extLst>
                <a:ext uri="{FF2B5EF4-FFF2-40B4-BE49-F238E27FC236}">
                  <a16:creationId xmlns:a16="http://schemas.microsoft.com/office/drawing/2014/main" id="{52EC07C0-69AD-4C32-988C-7EE0E261C1BB}"/>
                </a:ext>
              </a:extLst>
            </p:cNvPr>
            <p:cNvSpPr/>
            <p:nvPr/>
          </p:nvSpPr>
          <p:spPr>
            <a:xfrm>
              <a:off x="1540042" y="3838937"/>
              <a:ext cx="342738" cy="359487"/>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0" name="矩形 59">
              <a:extLst>
                <a:ext uri="{FF2B5EF4-FFF2-40B4-BE49-F238E27FC236}">
                  <a16:creationId xmlns:a16="http://schemas.microsoft.com/office/drawing/2014/main" id="{1A09B4EE-35EE-4230-A5B7-E4F22224734E}"/>
                </a:ext>
              </a:extLst>
            </p:cNvPr>
            <p:cNvSpPr/>
            <p:nvPr/>
          </p:nvSpPr>
          <p:spPr>
            <a:xfrm>
              <a:off x="1540042" y="4172938"/>
              <a:ext cx="312360" cy="359487"/>
            </a:xfrm>
            <a:prstGeom prst="rect">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1" name="L 圖案 60">
              <a:extLst>
                <a:ext uri="{FF2B5EF4-FFF2-40B4-BE49-F238E27FC236}">
                  <a16:creationId xmlns:a16="http://schemas.microsoft.com/office/drawing/2014/main" id="{E258B828-4245-400D-8AE6-3E22604B74D2}"/>
                </a:ext>
              </a:extLst>
            </p:cNvPr>
            <p:cNvSpPr/>
            <p:nvPr/>
          </p:nvSpPr>
          <p:spPr>
            <a:xfrm rot="16351697">
              <a:off x="1430390" y="4433841"/>
              <a:ext cx="367214" cy="367701"/>
            </a:xfrm>
            <a:prstGeom prst="corner">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63" name="群組 62">
            <a:extLst>
              <a:ext uri="{FF2B5EF4-FFF2-40B4-BE49-F238E27FC236}">
                <a16:creationId xmlns:a16="http://schemas.microsoft.com/office/drawing/2014/main" id="{D925B44F-E82C-4142-911F-AAB3B313EF97}"/>
              </a:ext>
            </a:extLst>
          </p:cNvPr>
          <p:cNvGrpSpPr/>
          <p:nvPr/>
        </p:nvGrpSpPr>
        <p:grpSpPr>
          <a:xfrm rot="606868">
            <a:off x="2067354" y="3600316"/>
            <a:ext cx="437829" cy="1036727"/>
            <a:chOff x="1540042" y="3838937"/>
            <a:chExt cx="382067" cy="1036727"/>
          </a:xfrm>
          <a:solidFill>
            <a:schemeClr val="accent5">
              <a:lumMod val="60000"/>
              <a:lumOff val="40000"/>
            </a:schemeClr>
          </a:solidFill>
        </p:grpSpPr>
        <p:sp>
          <p:nvSpPr>
            <p:cNvPr id="64" name="橢圓 63">
              <a:extLst>
                <a:ext uri="{FF2B5EF4-FFF2-40B4-BE49-F238E27FC236}">
                  <a16:creationId xmlns:a16="http://schemas.microsoft.com/office/drawing/2014/main" id="{74A6F410-F45C-4620-9AC9-8980EE846B8A}"/>
                </a:ext>
              </a:extLst>
            </p:cNvPr>
            <p:cNvSpPr/>
            <p:nvPr/>
          </p:nvSpPr>
          <p:spPr>
            <a:xfrm>
              <a:off x="1540042" y="3838937"/>
              <a:ext cx="342738" cy="359487"/>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5" name="矩形 64">
              <a:extLst>
                <a:ext uri="{FF2B5EF4-FFF2-40B4-BE49-F238E27FC236}">
                  <a16:creationId xmlns:a16="http://schemas.microsoft.com/office/drawing/2014/main" id="{01470225-A5E5-48B9-A5F3-1CA5FFB79A02}"/>
                </a:ext>
              </a:extLst>
            </p:cNvPr>
            <p:cNvSpPr/>
            <p:nvPr/>
          </p:nvSpPr>
          <p:spPr>
            <a:xfrm>
              <a:off x="1540042" y="4172938"/>
              <a:ext cx="312360" cy="359487"/>
            </a:xfrm>
            <a:prstGeom prst="rect">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6" name="L 圖案 65">
              <a:extLst>
                <a:ext uri="{FF2B5EF4-FFF2-40B4-BE49-F238E27FC236}">
                  <a16:creationId xmlns:a16="http://schemas.microsoft.com/office/drawing/2014/main" id="{2379A92D-E8CA-4FE6-817D-F7460B3FFC18}"/>
                </a:ext>
              </a:extLst>
            </p:cNvPr>
            <p:cNvSpPr/>
            <p:nvPr/>
          </p:nvSpPr>
          <p:spPr>
            <a:xfrm>
              <a:off x="1601664" y="4454297"/>
              <a:ext cx="320445" cy="421367"/>
            </a:xfrm>
            <a:prstGeom prst="corner">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73" name="箭號: 向左 72">
            <a:extLst>
              <a:ext uri="{FF2B5EF4-FFF2-40B4-BE49-F238E27FC236}">
                <a16:creationId xmlns:a16="http://schemas.microsoft.com/office/drawing/2014/main" id="{7E728970-3C7A-4529-892E-69468F0E3F32}"/>
              </a:ext>
            </a:extLst>
          </p:cNvPr>
          <p:cNvSpPr/>
          <p:nvPr/>
        </p:nvSpPr>
        <p:spPr>
          <a:xfrm rot="21227764">
            <a:off x="2460222" y="3168872"/>
            <a:ext cx="2332031" cy="762452"/>
          </a:xfrm>
          <a:prstGeom prst="leftArrow">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dirty="0">
                <a:solidFill>
                  <a:schemeClr val="tx1"/>
                </a:solidFill>
              </a:rPr>
              <a:t>dimerization</a:t>
            </a:r>
            <a:endParaRPr lang="zh-TW" altLang="en-US" sz="2800" dirty="0">
              <a:solidFill>
                <a:schemeClr val="tx1"/>
              </a:solidFill>
            </a:endParaRPr>
          </a:p>
        </p:txBody>
      </p:sp>
      <p:sp>
        <p:nvSpPr>
          <p:cNvPr id="82" name="箭號: 向右 81">
            <a:extLst>
              <a:ext uri="{FF2B5EF4-FFF2-40B4-BE49-F238E27FC236}">
                <a16:creationId xmlns:a16="http://schemas.microsoft.com/office/drawing/2014/main" id="{AB8036A1-3723-4888-B1D5-4A2A6A7BC38B}"/>
              </a:ext>
            </a:extLst>
          </p:cNvPr>
          <p:cNvSpPr/>
          <p:nvPr/>
        </p:nvSpPr>
        <p:spPr>
          <a:xfrm rot="1258878">
            <a:off x="7829403" y="2990277"/>
            <a:ext cx="1766768" cy="856699"/>
          </a:xfrm>
          <a:prstGeom prst="rightArrow">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dirty="0">
                <a:solidFill>
                  <a:schemeClr val="tx1"/>
                </a:solidFill>
              </a:rPr>
              <a:t>secretion</a:t>
            </a:r>
            <a:endParaRPr lang="zh-TW" altLang="en-US" sz="2800" dirty="0">
              <a:solidFill>
                <a:schemeClr val="tx1"/>
              </a:solidFill>
            </a:endParaRPr>
          </a:p>
        </p:txBody>
      </p:sp>
      <p:sp>
        <p:nvSpPr>
          <p:cNvPr id="83" name="橢圓 82">
            <a:extLst>
              <a:ext uri="{FF2B5EF4-FFF2-40B4-BE49-F238E27FC236}">
                <a16:creationId xmlns:a16="http://schemas.microsoft.com/office/drawing/2014/main" id="{2B3113A3-C868-47DD-9E37-D02E93D3DD20}"/>
              </a:ext>
            </a:extLst>
          </p:cNvPr>
          <p:cNvSpPr/>
          <p:nvPr/>
        </p:nvSpPr>
        <p:spPr>
          <a:xfrm>
            <a:off x="8852580" y="3736634"/>
            <a:ext cx="2248557" cy="16024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200" dirty="0">
                <a:solidFill>
                  <a:srgbClr val="FF0000"/>
                </a:solidFill>
              </a:rPr>
              <a:t>Protein</a:t>
            </a:r>
          </a:p>
          <a:p>
            <a:pPr algn="ctr"/>
            <a:r>
              <a:rPr lang="en-US" altLang="zh-TW" sz="3200" dirty="0" err="1">
                <a:solidFill>
                  <a:srgbClr val="FF0000"/>
                </a:solidFill>
              </a:rPr>
              <a:t>hGuc</a:t>
            </a:r>
            <a:endParaRPr lang="zh-TW" altLang="en-US" sz="3200" dirty="0">
              <a:solidFill>
                <a:srgbClr val="FF0000"/>
              </a:solidFill>
            </a:endParaRPr>
          </a:p>
        </p:txBody>
      </p:sp>
      <p:sp>
        <p:nvSpPr>
          <p:cNvPr id="84" name="文字方塊 83">
            <a:extLst>
              <a:ext uri="{FF2B5EF4-FFF2-40B4-BE49-F238E27FC236}">
                <a16:creationId xmlns:a16="http://schemas.microsoft.com/office/drawing/2014/main" id="{BC515AFA-215A-4960-A325-DC9ECD9CDF30}"/>
              </a:ext>
            </a:extLst>
          </p:cNvPr>
          <p:cNvSpPr txBox="1"/>
          <p:nvPr/>
        </p:nvSpPr>
        <p:spPr>
          <a:xfrm>
            <a:off x="4892842" y="1746649"/>
            <a:ext cx="2452917" cy="830997"/>
          </a:xfrm>
          <a:prstGeom prst="rect">
            <a:avLst/>
          </a:prstGeom>
          <a:noFill/>
        </p:spPr>
        <p:txBody>
          <a:bodyPr wrap="square" rtlCol="0">
            <a:spAutoFit/>
          </a:bodyPr>
          <a:lstStyle/>
          <a:p>
            <a:r>
              <a:rPr lang="en-US" altLang="zh-TW" sz="4800" dirty="0"/>
              <a:t>Cytosol</a:t>
            </a:r>
            <a:endParaRPr lang="zh-TW" altLang="en-US" sz="4800" dirty="0"/>
          </a:p>
        </p:txBody>
      </p:sp>
      <p:sp>
        <p:nvSpPr>
          <p:cNvPr id="85" name="文字方塊 84">
            <a:extLst>
              <a:ext uri="{FF2B5EF4-FFF2-40B4-BE49-F238E27FC236}">
                <a16:creationId xmlns:a16="http://schemas.microsoft.com/office/drawing/2014/main" id="{6655997A-4BDE-43C7-87AA-7B426F0FDDC1}"/>
              </a:ext>
            </a:extLst>
          </p:cNvPr>
          <p:cNvSpPr txBox="1"/>
          <p:nvPr/>
        </p:nvSpPr>
        <p:spPr>
          <a:xfrm>
            <a:off x="2235521" y="3736634"/>
            <a:ext cx="1968214" cy="707886"/>
          </a:xfrm>
          <a:prstGeom prst="rect">
            <a:avLst/>
          </a:prstGeom>
          <a:noFill/>
        </p:spPr>
        <p:txBody>
          <a:bodyPr wrap="square" rtlCol="0">
            <a:spAutoFit/>
          </a:bodyPr>
          <a:lstStyle/>
          <a:p>
            <a:r>
              <a:rPr lang="en-US" altLang="zh-TW" sz="4000" dirty="0">
                <a:solidFill>
                  <a:srgbClr val="FF0000"/>
                </a:solidFill>
              </a:rPr>
              <a:t>GAVPO</a:t>
            </a:r>
            <a:endParaRPr lang="zh-TW" altLang="en-US" sz="4000" dirty="0">
              <a:solidFill>
                <a:srgbClr val="FF0000"/>
              </a:solidFill>
            </a:endParaRPr>
          </a:p>
        </p:txBody>
      </p:sp>
      <p:sp>
        <p:nvSpPr>
          <p:cNvPr id="86" name="文字方塊 85">
            <a:extLst>
              <a:ext uri="{FF2B5EF4-FFF2-40B4-BE49-F238E27FC236}">
                <a16:creationId xmlns:a16="http://schemas.microsoft.com/office/drawing/2014/main" id="{20F1644B-DCC8-4FDF-98B9-37AF9306A423}"/>
              </a:ext>
            </a:extLst>
          </p:cNvPr>
          <p:cNvSpPr txBox="1"/>
          <p:nvPr/>
        </p:nvSpPr>
        <p:spPr>
          <a:xfrm>
            <a:off x="911308" y="5079925"/>
            <a:ext cx="1449814" cy="707886"/>
          </a:xfrm>
          <a:prstGeom prst="rect">
            <a:avLst/>
          </a:prstGeom>
          <a:noFill/>
        </p:spPr>
        <p:txBody>
          <a:bodyPr wrap="square" rtlCol="0">
            <a:spAutoFit/>
          </a:bodyPr>
          <a:lstStyle/>
          <a:p>
            <a:r>
              <a:rPr lang="en-US" altLang="zh-TW" sz="4000" dirty="0">
                <a:solidFill>
                  <a:srgbClr val="FF0000"/>
                </a:solidFill>
              </a:rPr>
              <a:t>DNA</a:t>
            </a:r>
            <a:endParaRPr lang="zh-TW" altLang="en-US" sz="4000" dirty="0">
              <a:solidFill>
                <a:srgbClr val="FF0000"/>
              </a:solidFill>
            </a:endParaRPr>
          </a:p>
        </p:txBody>
      </p:sp>
      <p:sp>
        <p:nvSpPr>
          <p:cNvPr id="87" name="文字方塊 86">
            <a:extLst>
              <a:ext uri="{FF2B5EF4-FFF2-40B4-BE49-F238E27FC236}">
                <a16:creationId xmlns:a16="http://schemas.microsoft.com/office/drawing/2014/main" id="{DCDBB025-3B97-4CB0-85D1-1A969467E1CA}"/>
              </a:ext>
            </a:extLst>
          </p:cNvPr>
          <p:cNvSpPr txBox="1"/>
          <p:nvPr/>
        </p:nvSpPr>
        <p:spPr>
          <a:xfrm>
            <a:off x="7007674" y="5480656"/>
            <a:ext cx="1685946" cy="707886"/>
          </a:xfrm>
          <a:prstGeom prst="rect">
            <a:avLst/>
          </a:prstGeom>
          <a:noFill/>
        </p:spPr>
        <p:txBody>
          <a:bodyPr wrap="square" rtlCol="0">
            <a:spAutoFit/>
          </a:bodyPr>
          <a:lstStyle/>
          <a:p>
            <a:r>
              <a:rPr lang="en-US" altLang="zh-TW" sz="4000" dirty="0">
                <a:solidFill>
                  <a:srgbClr val="FF0000"/>
                </a:solidFill>
              </a:rPr>
              <a:t>mRNA</a:t>
            </a:r>
            <a:endParaRPr lang="zh-TW" altLang="en-US" sz="4000" dirty="0">
              <a:solidFill>
                <a:srgbClr val="FF0000"/>
              </a:solidFill>
            </a:endParaRPr>
          </a:p>
        </p:txBody>
      </p:sp>
      <p:sp>
        <p:nvSpPr>
          <p:cNvPr id="88" name="文字方塊 87">
            <a:extLst>
              <a:ext uri="{FF2B5EF4-FFF2-40B4-BE49-F238E27FC236}">
                <a16:creationId xmlns:a16="http://schemas.microsoft.com/office/drawing/2014/main" id="{756164E8-212A-4DBE-80D4-2684028D8BE9}"/>
              </a:ext>
            </a:extLst>
          </p:cNvPr>
          <p:cNvSpPr txBox="1"/>
          <p:nvPr/>
        </p:nvSpPr>
        <p:spPr>
          <a:xfrm>
            <a:off x="5038623" y="2625883"/>
            <a:ext cx="2531158" cy="707886"/>
          </a:xfrm>
          <a:prstGeom prst="rect">
            <a:avLst/>
          </a:prstGeom>
          <a:noFill/>
        </p:spPr>
        <p:txBody>
          <a:bodyPr wrap="square" rtlCol="0">
            <a:spAutoFit/>
          </a:bodyPr>
          <a:lstStyle/>
          <a:p>
            <a:r>
              <a:rPr lang="en-US" altLang="zh-TW" sz="4000" dirty="0">
                <a:solidFill>
                  <a:srgbClr val="FF0000"/>
                </a:solidFill>
              </a:rPr>
              <a:t>Pre-protein</a:t>
            </a:r>
            <a:endParaRPr lang="zh-TW" altLang="en-US" sz="4000" dirty="0">
              <a:solidFill>
                <a:srgbClr val="FF0000"/>
              </a:solidFill>
            </a:endParaRPr>
          </a:p>
        </p:txBody>
      </p:sp>
      <p:grpSp>
        <p:nvGrpSpPr>
          <p:cNvPr id="89" name="群組 88">
            <a:extLst>
              <a:ext uri="{FF2B5EF4-FFF2-40B4-BE49-F238E27FC236}">
                <a16:creationId xmlns:a16="http://schemas.microsoft.com/office/drawing/2014/main" id="{BD7F7445-2A9F-42EB-B22C-3BAEC630896D}"/>
              </a:ext>
            </a:extLst>
          </p:cNvPr>
          <p:cNvGrpSpPr/>
          <p:nvPr/>
        </p:nvGrpSpPr>
        <p:grpSpPr>
          <a:xfrm rot="10800000">
            <a:off x="1553554" y="4566361"/>
            <a:ext cx="2138216" cy="488593"/>
            <a:chOff x="8406063" y="834189"/>
            <a:chExt cx="3272590" cy="529390"/>
          </a:xfrm>
        </p:grpSpPr>
        <p:sp>
          <p:nvSpPr>
            <p:cNvPr id="90" name="手繪多邊形: 圖案 89">
              <a:extLst>
                <a:ext uri="{FF2B5EF4-FFF2-40B4-BE49-F238E27FC236}">
                  <a16:creationId xmlns:a16="http://schemas.microsoft.com/office/drawing/2014/main" id="{2AE4C907-5D17-4117-837D-FF321B59F238}"/>
                </a:ext>
              </a:extLst>
            </p:cNvPr>
            <p:cNvSpPr/>
            <p:nvPr/>
          </p:nvSpPr>
          <p:spPr>
            <a:xfrm>
              <a:off x="8406063" y="834189"/>
              <a:ext cx="3272590" cy="529390"/>
            </a:xfrm>
            <a:custGeom>
              <a:avLst/>
              <a:gdLst>
                <a:gd name="connsiteX0" fmla="*/ 0 w 3272590"/>
                <a:gd name="connsiteY0" fmla="*/ 465222 h 529390"/>
                <a:gd name="connsiteX1" fmla="*/ 64169 w 3272590"/>
                <a:gd name="connsiteY1" fmla="*/ 336885 h 529390"/>
                <a:gd name="connsiteX2" fmla="*/ 96253 w 3272590"/>
                <a:gd name="connsiteY2" fmla="*/ 304800 h 529390"/>
                <a:gd name="connsiteX3" fmla="*/ 160421 w 3272590"/>
                <a:gd name="connsiteY3" fmla="*/ 208548 h 529390"/>
                <a:gd name="connsiteX4" fmla="*/ 192505 w 3272590"/>
                <a:gd name="connsiteY4" fmla="*/ 160422 h 529390"/>
                <a:gd name="connsiteX5" fmla="*/ 240632 w 3272590"/>
                <a:gd name="connsiteY5" fmla="*/ 144379 h 529390"/>
                <a:gd name="connsiteX6" fmla="*/ 320842 w 3272590"/>
                <a:gd name="connsiteY6" fmla="*/ 80211 h 529390"/>
                <a:gd name="connsiteX7" fmla="*/ 368969 w 3272590"/>
                <a:gd name="connsiteY7" fmla="*/ 48127 h 529390"/>
                <a:gd name="connsiteX8" fmla="*/ 465221 w 3272590"/>
                <a:gd name="connsiteY8" fmla="*/ 16043 h 529390"/>
                <a:gd name="connsiteX9" fmla="*/ 513348 w 3272590"/>
                <a:gd name="connsiteY9" fmla="*/ 0 h 529390"/>
                <a:gd name="connsiteX10" fmla="*/ 577516 w 3272590"/>
                <a:gd name="connsiteY10" fmla="*/ 64169 h 529390"/>
                <a:gd name="connsiteX11" fmla="*/ 625642 w 3272590"/>
                <a:gd name="connsiteY11" fmla="*/ 80211 h 529390"/>
                <a:gd name="connsiteX12" fmla="*/ 673769 w 3272590"/>
                <a:gd name="connsiteY12" fmla="*/ 112295 h 529390"/>
                <a:gd name="connsiteX13" fmla="*/ 737937 w 3272590"/>
                <a:gd name="connsiteY13" fmla="*/ 208548 h 529390"/>
                <a:gd name="connsiteX14" fmla="*/ 818148 w 3272590"/>
                <a:gd name="connsiteY14" fmla="*/ 272716 h 529390"/>
                <a:gd name="connsiteX15" fmla="*/ 866274 w 3272590"/>
                <a:gd name="connsiteY15" fmla="*/ 304800 h 529390"/>
                <a:gd name="connsiteX16" fmla="*/ 898358 w 3272590"/>
                <a:gd name="connsiteY16" fmla="*/ 336885 h 529390"/>
                <a:gd name="connsiteX17" fmla="*/ 946484 w 3272590"/>
                <a:gd name="connsiteY17" fmla="*/ 368969 h 529390"/>
                <a:gd name="connsiteX18" fmla="*/ 1026695 w 3272590"/>
                <a:gd name="connsiteY18" fmla="*/ 433137 h 529390"/>
                <a:gd name="connsiteX19" fmla="*/ 1042737 w 3272590"/>
                <a:gd name="connsiteY19" fmla="*/ 481264 h 529390"/>
                <a:gd name="connsiteX20" fmla="*/ 1267326 w 3272590"/>
                <a:gd name="connsiteY20" fmla="*/ 481264 h 529390"/>
                <a:gd name="connsiteX21" fmla="*/ 1315453 w 3272590"/>
                <a:gd name="connsiteY21" fmla="*/ 465222 h 529390"/>
                <a:gd name="connsiteX22" fmla="*/ 1347537 w 3272590"/>
                <a:gd name="connsiteY22" fmla="*/ 433137 h 529390"/>
                <a:gd name="connsiteX23" fmla="*/ 1395663 w 3272590"/>
                <a:gd name="connsiteY23" fmla="*/ 401053 h 529390"/>
                <a:gd name="connsiteX24" fmla="*/ 1411705 w 3272590"/>
                <a:gd name="connsiteY24" fmla="*/ 352927 h 529390"/>
                <a:gd name="connsiteX25" fmla="*/ 1459832 w 3272590"/>
                <a:gd name="connsiteY25" fmla="*/ 336885 h 529390"/>
                <a:gd name="connsiteX26" fmla="*/ 1540042 w 3272590"/>
                <a:gd name="connsiteY26" fmla="*/ 288758 h 529390"/>
                <a:gd name="connsiteX27" fmla="*/ 1652337 w 3272590"/>
                <a:gd name="connsiteY27" fmla="*/ 224590 h 529390"/>
                <a:gd name="connsiteX28" fmla="*/ 1748590 w 3272590"/>
                <a:gd name="connsiteY28" fmla="*/ 192506 h 529390"/>
                <a:gd name="connsiteX29" fmla="*/ 1796716 w 3272590"/>
                <a:gd name="connsiteY29" fmla="*/ 160422 h 529390"/>
                <a:gd name="connsiteX30" fmla="*/ 1828800 w 3272590"/>
                <a:gd name="connsiteY30" fmla="*/ 128337 h 529390"/>
                <a:gd name="connsiteX31" fmla="*/ 1941095 w 3272590"/>
                <a:gd name="connsiteY31" fmla="*/ 96253 h 529390"/>
                <a:gd name="connsiteX32" fmla="*/ 2133600 w 3272590"/>
                <a:gd name="connsiteY32" fmla="*/ 128337 h 529390"/>
                <a:gd name="connsiteX33" fmla="*/ 2181726 w 3272590"/>
                <a:gd name="connsiteY33" fmla="*/ 160422 h 529390"/>
                <a:gd name="connsiteX34" fmla="*/ 2213811 w 3272590"/>
                <a:gd name="connsiteY34" fmla="*/ 192506 h 529390"/>
                <a:gd name="connsiteX35" fmla="*/ 2310063 w 3272590"/>
                <a:gd name="connsiteY35" fmla="*/ 224590 h 529390"/>
                <a:gd name="connsiteX36" fmla="*/ 2342148 w 3272590"/>
                <a:gd name="connsiteY36" fmla="*/ 256674 h 529390"/>
                <a:gd name="connsiteX37" fmla="*/ 2390274 w 3272590"/>
                <a:gd name="connsiteY37" fmla="*/ 336885 h 529390"/>
                <a:gd name="connsiteX38" fmla="*/ 2454442 w 3272590"/>
                <a:gd name="connsiteY38" fmla="*/ 401053 h 529390"/>
                <a:gd name="connsiteX39" fmla="*/ 2470484 w 3272590"/>
                <a:gd name="connsiteY39" fmla="*/ 449179 h 529390"/>
                <a:gd name="connsiteX40" fmla="*/ 2566737 w 3272590"/>
                <a:gd name="connsiteY40" fmla="*/ 481264 h 529390"/>
                <a:gd name="connsiteX41" fmla="*/ 2662990 w 3272590"/>
                <a:gd name="connsiteY41" fmla="*/ 529390 h 529390"/>
                <a:gd name="connsiteX42" fmla="*/ 2775284 w 3272590"/>
                <a:gd name="connsiteY42" fmla="*/ 513348 h 529390"/>
                <a:gd name="connsiteX43" fmla="*/ 2887579 w 3272590"/>
                <a:gd name="connsiteY43" fmla="*/ 481264 h 529390"/>
                <a:gd name="connsiteX44" fmla="*/ 2919663 w 3272590"/>
                <a:gd name="connsiteY44" fmla="*/ 449179 h 529390"/>
                <a:gd name="connsiteX45" fmla="*/ 3015916 w 3272590"/>
                <a:gd name="connsiteY45" fmla="*/ 417095 h 529390"/>
                <a:gd name="connsiteX46" fmla="*/ 3064042 w 3272590"/>
                <a:gd name="connsiteY46" fmla="*/ 385011 h 529390"/>
                <a:gd name="connsiteX47" fmla="*/ 3160295 w 3272590"/>
                <a:gd name="connsiteY47" fmla="*/ 352927 h 529390"/>
                <a:gd name="connsiteX48" fmla="*/ 3208421 w 3272590"/>
                <a:gd name="connsiteY48" fmla="*/ 320843 h 529390"/>
                <a:gd name="connsiteX49" fmla="*/ 3272590 w 3272590"/>
                <a:gd name="connsiteY49" fmla="*/ 256674 h 52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3272590" h="529390">
                  <a:moveTo>
                    <a:pt x="0" y="465222"/>
                  </a:moveTo>
                  <a:cubicBezTo>
                    <a:pt x="24891" y="402993"/>
                    <a:pt x="25720" y="384946"/>
                    <a:pt x="64169" y="336885"/>
                  </a:cubicBezTo>
                  <a:cubicBezTo>
                    <a:pt x="73617" y="325075"/>
                    <a:pt x="87178" y="316900"/>
                    <a:pt x="96253" y="304800"/>
                  </a:cubicBezTo>
                  <a:cubicBezTo>
                    <a:pt x="119389" y="273952"/>
                    <a:pt x="139032" y="240632"/>
                    <a:pt x="160421" y="208548"/>
                  </a:cubicBezTo>
                  <a:cubicBezTo>
                    <a:pt x="171116" y="192506"/>
                    <a:pt x="174214" y="166519"/>
                    <a:pt x="192505" y="160422"/>
                  </a:cubicBezTo>
                  <a:lnTo>
                    <a:pt x="240632" y="144379"/>
                  </a:lnTo>
                  <a:cubicBezTo>
                    <a:pt x="294716" y="63252"/>
                    <a:pt x="243356" y="118953"/>
                    <a:pt x="320842" y="80211"/>
                  </a:cubicBezTo>
                  <a:cubicBezTo>
                    <a:pt x="338087" y="71589"/>
                    <a:pt x="351350" y="55957"/>
                    <a:pt x="368969" y="48127"/>
                  </a:cubicBezTo>
                  <a:cubicBezTo>
                    <a:pt x="399874" y="34392"/>
                    <a:pt x="433137" y="26738"/>
                    <a:pt x="465221" y="16043"/>
                  </a:cubicBezTo>
                  <a:lnTo>
                    <a:pt x="513348" y="0"/>
                  </a:lnTo>
                  <a:cubicBezTo>
                    <a:pt x="641686" y="42782"/>
                    <a:pt x="491957" y="-21390"/>
                    <a:pt x="577516" y="64169"/>
                  </a:cubicBezTo>
                  <a:cubicBezTo>
                    <a:pt x="589473" y="76126"/>
                    <a:pt x="610517" y="72649"/>
                    <a:pt x="625642" y="80211"/>
                  </a:cubicBezTo>
                  <a:cubicBezTo>
                    <a:pt x="642887" y="88833"/>
                    <a:pt x="657727" y="101600"/>
                    <a:pt x="673769" y="112295"/>
                  </a:cubicBezTo>
                  <a:cubicBezTo>
                    <a:pt x="695158" y="144379"/>
                    <a:pt x="705853" y="187159"/>
                    <a:pt x="737937" y="208548"/>
                  </a:cubicBezTo>
                  <a:cubicBezTo>
                    <a:pt x="886063" y="307299"/>
                    <a:pt x="703854" y="181282"/>
                    <a:pt x="818148" y="272716"/>
                  </a:cubicBezTo>
                  <a:cubicBezTo>
                    <a:pt x="833203" y="284760"/>
                    <a:pt x="851219" y="292756"/>
                    <a:pt x="866274" y="304800"/>
                  </a:cubicBezTo>
                  <a:cubicBezTo>
                    <a:pt x="878084" y="314248"/>
                    <a:pt x="886548" y="327437"/>
                    <a:pt x="898358" y="336885"/>
                  </a:cubicBezTo>
                  <a:cubicBezTo>
                    <a:pt x="913413" y="348929"/>
                    <a:pt x="931429" y="356925"/>
                    <a:pt x="946484" y="368969"/>
                  </a:cubicBezTo>
                  <a:cubicBezTo>
                    <a:pt x="1060778" y="460403"/>
                    <a:pt x="878569" y="334386"/>
                    <a:pt x="1026695" y="433137"/>
                  </a:cubicBezTo>
                  <a:cubicBezTo>
                    <a:pt x="1032042" y="449179"/>
                    <a:pt x="1028055" y="472874"/>
                    <a:pt x="1042737" y="481264"/>
                  </a:cubicBezTo>
                  <a:cubicBezTo>
                    <a:pt x="1100857" y="514476"/>
                    <a:pt x="1213619" y="487977"/>
                    <a:pt x="1267326" y="481264"/>
                  </a:cubicBezTo>
                  <a:cubicBezTo>
                    <a:pt x="1283368" y="475917"/>
                    <a:pt x="1300953" y="473922"/>
                    <a:pt x="1315453" y="465222"/>
                  </a:cubicBezTo>
                  <a:cubicBezTo>
                    <a:pt x="1328422" y="457440"/>
                    <a:pt x="1335727" y="442585"/>
                    <a:pt x="1347537" y="433137"/>
                  </a:cubicBezTo>
                  <a:cubicBezTo>
                    <a:pt x="1362592" y="421093"/>
                    <a:pt x="1379621" y="411748"/>
                    <a:pt x="1395663" y="401053"/>
                  </a:cubicBezTo>
                  <a:cubicBezTo>
                    <a:pt x="1401010" y="385011"/>
                    <a:pt x="1399748" y="364884"/>
                    <a:pt x="1411705" y="352927"/>
                  </a:cubicBezTo>
                  <a:cubicBezTo>
                    <a:pt x="1423662" y="340970"/>
                    <a:pt x="1445332" y="345585"/>
                    <a:pt x="1459832" y="336885"/>
                  </a:cubicBezTo>
                  <a:cubicBezTo>
                    <a:pt x="1569937" y="270821"/>
                    <a:pt x="1403706" y="334203"/>
                    <a:pt x="1540042" y="288758"/>
                  </a:cubicBezTo>
                  <a:cubicBezTo>
                    <a:pt x="1610093" y="218708"/>
                    <a:pt x="1560004" y="252290"/>
                    <a:pt x="1652337" y="224590"/>
                  </a:cubicBezTo>
                  <a:cubicBezTo>
                    <a:pt x="1684731" y="214872"/>
                    <a:pt x="1748590" y="192506"/>
                    <a:pt x="1748590" y="192506"/>
                  </a:cubicBezTo>
                  <a:cubicBezTo>
                    <a:pt x="1764632" y="181811"/>
                    <a:pt x="1781661" y="172466"/>
                    <a:pt x="1796716" y="160422"/>
                  </a:cubicBezTo>
                  <a:cubicBezTo>
                    <a:pt x="1808526" y="150974"/>
                    <a:pt x="1815831" y="136119"/>
                    <a:pt x="1828800" y="128337"/>
                  </a:cubicBezTo>
                  <a:cubicBezTo>
                    <a:pt x="1845239" y="118474"/>
                    <a:pt x="1929109" y="99249"/>
                    <a:pt x="1941095" y="96253"/>
                  </a:cubicBezTo>
                  <a:cubicBezTo>
                    <a:pt x="1986837" y="101335"/>
                    <a:pt x="2079851" y="101462"/>
                    <a:pt x="2133600" y="128337"/>
                  </a:cubicBezTo>
                  <a:cubicBezTo>
                    <a:pt x="2150845" y="136960"/>
                    <a:pt x="2166671" y="148378"/>
                    <a:pt x="2181726" y="160422"/>
                  </a:cubicBezTo>
                  <a:cubicBezTo>
                    <a:pt x="2193536" y="169870"/>
                    <a:pt x="2200283" y="185742"/>
                    <a:pt x="2213811" y="192506"/>
                  </a:cubicBezTo>
                  <a:cubicBezTo>
                    <a:pt x="2244060" y="207630"/>
                    <a:pt x="2310063" y="224590"/>
                    <a:pt x="2310063" y="224590"/>
                  </a:cubicBezTo>
                  <a:cubicBezTo>
                    <a:pt x="2320758" y="235285"/>
                    <a:pt x="2334366" y="243705"/>
                    <a:pt x="2342148" y="256674"/>
                  </a:cubicBezTo>
                  <a:cubicBezTo>
                    <a:pt x="2404628" y="360805"/>
                    <a:pt x="2308975" y="255584"/>
                    <a:pt x="2390274" y="336885"/>
                  </a:cubicBezTo>
                  <a:cubicBezTo>
                    <a:pt x="2433053" y="465221"/>
                    <a:pt x="2368885" y="315496"/>
                    <a:pt x="2454442" y="401053"/>
                  </a:cubicBezTo>
                  <a:cubicBezTo>
                    <a:pt x="2466399" y="413010"/>
                    <a:pt x="2456724" y="439350"/>
                    <a:pt x="2470484" y="449179"/>
                  </a:cubicBezTo>
                  <a:cubicBezTo>
                    <a:pt x="2498004" y="468836"/>
                    <a:pt x="2538597" y="462504"/>
                    <a:pt x="2566737" y="481264"/>
                  </a:cubicBezTo>
                  <a:cubicBezTo>
                    <a:pt x="2628933" y="522728"/>
                    <a:pt x="2596572" y="507251"/>
                    <a:pt x="2662990" y="529390"/>
                  </a:cubicBezTo>
                  <a:cubicBezTo>
                    <a:pt x="2700421" y="524043"/>
                    <a:pt x="2738083" y="520112"/>
                    <a:pt x="2775284" y="513348"/>
                  </a:cubicBezTo>
                  <a:cubicBezTo>
                    <a:pt x="2819601" y="505290"/>
                    <a:pt x="2846344" y="495009"/>
                    <a:pt x="2887579" y="481264"/>
                  </a:cubicBezTo>
                  <a:cubicBezTo>
                    <a:pt x="2898274" y="470569"/>
                    <a:pt x="2906135" y="455943"/>
                    <a:pt x="2919663" y="449179"/>
                  </a:cubicBezTo>
                  <a:cubicBezTo>
                    <a:pt x="2949912" y="434054"/>
                    <a:pt x="2987776" y="435855"/>
                    <a:pt x="3015916" y="417095"/>
                  </a:cubicBezTo>
                  <a:cubicBezTo>
                    <a:pt x="3031958" y="406400"/>
                    <a:pt x="3046424" y="392841"/>
                    <a:pt x="3064042" y="385011"/>
                  </a:cubicBezTo>
                  <a:cubicBezTo>
                    <a:pt x="3094947" y="371276"/>
                    <a:pt x="3132155" y="371687"/>
                    <a:pt x="3160295" y="352927"/>
                  </a:cubicBezTo>
                  <a:cubicBezTo>
                    <a:pt x="3176337" y="342232"/>
                    <a:pt x="3193782" y="333390"/>
                    <a:pt x="3208421" y="320843"/>
                  </a:cubicBezTo>
                  <a:cubicBezTo>
                    <a:pt x="3231388" y="301157"/>
                    <a:pt x="3272590" y="256674"/>
                    <a:pt x="3272590" y="256674"/>
                  </a:cubicBezTo>
                </a:path>
              </a:pathLst>
            </a:cu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1" name="手繪多邊形: 圖案 90">
              <a:extLst>
                <a:ext uri="{FF2B5EF4-FFF2-40B4-BE49-F238E27FC236}">
                  <a16:creationId xmlns:a16="http://schemas.microsoft.com/office/drawing/2014/main" id="{5EC06CEC-577F-4560-AECB-1AE73402118A}"/>
                </a:ext>
              </a:extLst>
            </p:cNvPr>
            <p:cNvSpPr/>
            <p:nvPr/>
          </p:nvSpPr>
          <p:spPr>
            <a:xfrm>
              <a:off x="8459249" y="857451"/>
              <a:ext cx="3112168" cy="482866"/>
            </a:xfrm>
            <a:custGeom>
              <a:avLst/>
              <a:gdLst>
                <a:gd name="connsiteX0" fmla="*/ 0 w 3112168"/>
                <a:gd name="connsiteY0" fmla="*/ 0 h 482866"/>
                <a:gd name="connsiteX1" fmla="*/ 16042 w 3112168"/>
                <a:gd name="connsiteY1" fmla="*/ 80210 h 482866"/>
                <a:gd name="connsiteX2" fmla="*/ 176463 w 3112168"/>
                <a:gd name="connsiteY2" fmla="*/ 240631 h 482866"/>
                <a:gd name="connsiteX3" fmla="*/ 208547 w 3112168"/>
                <a:gd name="connsiteY3" fmla="*/ 272716 h 482866"/>
                <a:gd name="connsiteX4" fmla="*/ 304800 w 3112168"/>
                <a:gd name="connsiteY4" fmla="*/ 304800 h 482866"/>
                <a:gd name="connsiteX5" fmla="*/ 336884 w 3112168"/>
                <a:gd name="connsiteY5" fmla="*/ 352926 h 482866"/>
                <a:gd name="connsiteX6" fmla="*/ 433137 w 3112168"/>
                <a:gd name="connsiteY6" fmla="*/ 385010 h 482866"/>
                <a:gd name="connsiteX7" fmla="*/ 465221 w 3112168"/>
                <a:gd name="connsiteY7" fmla="*/ 417095 h 482866"/>
                <a:gd name="connsiteX8" fmla="*/ 593558 w 3112168"/>
                <a:gd name="connsiteY8" fmla="*/ 417095 h 482866"/>
                <a:gd name="connsiteX9" fmla="*/ 721894 w 3112168"/>
                <a:gd name="connsiteY9" fmla="*/ 288758 h 482866"/>
                <a:gd name="connsiteX10" fmla="*/ 753979 w 3112168"/>
                <a:gd name="connsiteY10" fmla="*/ 256673 h 482866"/>
                <a:gd name="connsiteX11" fmla="*/ 786063 w 3112168"/>
                <a:gd name="connsiteY11" fmla="*/ 208547 h 482866"/>
                <a:gd name="connsiteX12" fmla="*/ 834189 w 3112168"/>
                <a:gd name="connsiteY12" fmla="*/ 176463 h 482866"/>
                <a:gd name="connsiteX13" fmla="*/ 882315 w 3112168"/>
                <a:gd name="connsiteY13" fmla="*/ 128337 h 482866"/>
                <a:gd name="connsiteX14" fmla="*/ 978568 w 3112168"/>
                <a:gd name="connsiteY14" fmla="*/ 96252 h 482866"/>
                <a:gd name="connsiteX15" fmla="*/ 1026694 w 3112168"/>
                <a:gd name="connsiteY15" fmla="*/ 80210 h 482866"/>
                <a:gd name="connsiteX16" fmla="*/ 1219200 w 3112168"/>
                <a:gd name="connsiteY16" fmla="*/ 64168 h 482866"/>
                <a:gd name="connsiteX17" fmla="*/ 1315452 w 3112168"/>
                <a:gd name="connsiteY17" fmla="*/ 96252 h 482866"/>
                <a:gd name="connsiteX18" fmla="*/ 1363579 w 3112168"/>
                <a:gd name="connsiteY18" fmla="*/ 144379 h 482866"/>
                <a:gd name="connsiteX19" fmla="*/ 1411705 w 3112168"/>
                <a:gd name="connsiteY19" fmla="*/ 160421 h 482866"/>
                <a:gd name="connsiteX20" fmla="*/ 1491915 w 3112168"/>
                <a:gd name="connsiteY20" fmla="*/ 224589 h 482866"/>
                <a:gd name="connsiteX21" fmla="*/ 1556084 w 3112168"/>
                <a:gd name="connsiteY21" fmla="*/ 288758 h 482866"/>
                <a:gd name="connsiteX22" fmla="*/ 1652337 w 3112168"/>
                <a:gd name="connsiteY22" fmla="*/ 336884 h 482866"/>
                <a:gd name="connsiteX23" fmla="*/ 1684421 w 3112168"/>
                <a:gd name="connsiteY23" fmla="*/ 385010 h 482866"/>
                <a:gd name="connsiteX24" fmla="*/ 1764631 w 3112168"/>
                <a:gd name="connsiteY24" fmla="*/ 449179 h 482866"/>
                <a:gd name="connsiteX25" fmla="*/ 1812758 w 3112168"/>
                <a:gd name="connsiteY25" fmla="*/ 465221 h 482866"/>
                <a:gd name="connsiteX26" fmla="*/ 2021305 w 3112168"/>
                <a:gd name="connsiteY26" fmla="*/ 433137 h 482866"/>
                <a:gd name="connsiteX27" fmla="*/ 2101515 w 3112168"/>
                <a:gd name="connsiteY27" fmla="*/ 368968 h 482866"/>
                <a:gd name="connsiteX28" fmla="*/ 2165684 w 3112168"/>
                <a:gd name="connsiteY28" fmla="*/ 352926 h 482866"/>
                <a:gd name="connsiteX29" fmla="*/ 2310063 w 3112168"/>
                <a:gd name="connsiteY29" fmla="*/ 304800 h 482866"/>
                <a:gd name="connsiteX30" fmla="*/ 2358189 w 3112168"/>
                <a:gd name="connsiteY30" fmla="*/ 288758 h 482866"/>
                <a:gd name="connsiteX31" fmla="*/ 2406315 w 3112168"/>
                <a:gd name="connsiteY31" fmla="*/ 272716 h 482866"/>
                <a:gd name="connsiteX32" fmla="*/ 2422358 w 3112168"/>
                <a:gd name="connsiteY32" fmla="*/ 224589 h 482866"/>
                <a:gd name="connsiteX33" fmla="*/ 2518610 w 3112168"/>
                <a:gd name="connsiteY33" fmla="*/ 192505 h 482866"/>
                <a:gd name="connsiteX34" fmla="*/ 2855494 w 3112168"/>
                <a:gd name="connsiteY34" fmla="*/ 208547 h 482866"/>
                <a:gd name="connsiteX35" fmla="*/ 2919663 w 3112168"/>
                <a:gd name="connsiteY35" fmla="*/ 272716 h 482866"/>
                <a:gd name="connsiteX36" fmla="*/ 2967789 w 3112168"/>
                <a:gd name="connsiteY36" fmla="*/ 368968 h 482866"/>
                <a:gd name="connsiteX37" fmla="*/ 3015915 w 3112168"/>
                <a:gd name="connsiteY37" fmla="*/ 401052 h 482866"/>
                <a:gd name="connsiteX38" fmla="*/ 3048000 w 3112168"/>
                <a:gd name="connsiteY38" fmla="*/ 433137 h 482866"/>
                <a:gd name="connsiteX39" fmla="*/ 3112168 w 3112168"/>
                <a:gd name="connsiteY39" fmla="*/ 481263 h 482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12168" h="482866">
                  <a:moveTo>
                    <a:pt x="0" y="0"/>
                  </a:moveTo>
                  <a:cubicBezTo>
                    <a:pt x="5347" y="26737"/>
                    <a:pt x="4759" y="55388"/>
                    <a:pt x="16042" y="80210"/>
                  </a:cubicBezTo>
                  <a:cubicBezTo>
                    <a:pt x="87344" y="237076"/>
                    <a:pt x="62381" y="126545"/>
                    <a:pt x="176463" y="240631"/>
                  </a:cubicBezTo>
                  <a:cubicBezTo>
                    <a:pt x="187158" y="251326"/>
                    <a:pt x="195019" y="265952"/>
                    <a:pt x="208547" y="272716"/>
                  </a:cubicBezTo>
                  <a:cubicBezTo>
                    <a:pt x="238796" y="287841"/>
                    <a:pt x="304800" y="304800"/>
                    <a:pt x="304800" y="304800"/>
                  </a:cubicBezTo>
                  <a:cubicBezTo>
                    <a:pt x="315495" y="320842"/>
                    <a:pt x="320534" y="342708"/>
                    <a:pt x="336884" y="352926"/>
                  </a:cubicBezTo>
                  <a:cubicBezTo>
                    <a:pt x="365563" y="370850"/>
                    <a:pt x="433137" y="385010"/>
                    <a:pt x="433137" y="385010"/>
                  </a:cubicBezTo>
                  <a:cubicBezTo>
                    <a:pt x="443832" y="395705"/>
                    <a:pt x="452252" y="409313"/>
                    <a:pt x="465221" y="417095"/>
                  </a:cubicBezTo>
                  <a:cubicBezTo>
                    <a:pt x="514549" y="446692"/>
                    <a:pt x="536538" y="428499"/>
                    <a:pt x="593558" y="417095"/>
                  </a:cubicBezTo>
                  <a:lnTo>
                    <a:pt x="721894" y="288758"/>
                  </a:lnTo>
                  <a:cubicBezTo>
                    <a:pt x="732589" y="278063"/>
                    <a:pt x="745589" y="269258"/>
                    <a:pt x="753979" y="256673"/>
                  </a:cubicBezTo>
                  <a:cubicBezTo>
                    <a:pt x="764674" y="240631"/>
                    <a:pt x="772430" y="222180"/>
                    <a:pt x="786063" y="208547"/>
                  </a:cubicBezTo>
                  <a:cubicBezTo>
                    <a:pt x="799696" y="194914"/>
                    <a:pt x="819378" y="188806"/>
                    <a:pt x="834189" y="176463"/>
                  </a:cubicBezTo>
                  <a:cubicBezTo>
                    <a:pt x="851617" y="161939"/>
                    <a:pt x="862483" y="139355"/>
                    <a:pt x="882315" y="128337"/>
                  </a:cubicBezTo>
                  <a:cubicBezTo>
                    <a:pt x="911879" y="111913"/>
                    <a:pt x="946484" y="106947"/>
                    <a:pt x="978568" y="96252"/>
                  </a:cubicBezTo>
                  <a:lnTo>
                    <a:pt x="1026694" y="80210"/>
                  </a:lnTo>
                  <a:cubicBezTo>
                    <a:pt x="1093141" y="13765"/>
                    <a:pt x="1056659" y="33692"/>
                    <a:pt x="1219200" y="64168"/>
                  </a:cubicBezTo>
                  <a:cubicBezTo>
                    <a:pt x="1252440" y="70401"/>
                    <a:pt x="1315452" y="96252"/>
                    <a:pt x="1315452" y="96252"/>
                  </a:cubicBezTo>
                  <a:cubicBezTo>
                    <a:pt x="1331494" y="112294"/>
                    <a:pt x="1344702" y="131794"/>
                    <a:pt x="1363579" y="144379"/>
                  </a:cubicBezTo>
                  <a:cubicBezTo>
                    <a:pt x="1377649" y="153759"/>
                    <a:pt x="1398501" y="149858"/>
                    <a:pt x="1411705" y="160421"/>
                  </a:cubicBezTo>
                  <a:cubicBezTo>
                    <a:pt x="1515365" y="243349"/>
                    <a:pt x="1370949" y="184267"/>
                    <a:pt x="1491915" y="224589"/>
                  </a:cubicBezTo>
                  <a:cubicBezTo>
                    <a:pt x="1513305" y="245979"/>
                    <a:pt x="1527387" y="279192"/>
                    <a:pt x="1556084" y="288758"/>
                  </a:cubicBezTo>
                  <a:cubicBezTo>
                    <a:pt x="1622501" y="310897"/>
                    <a:pt x="1590140" y="295420"/>
                    <a:pt x="1652337" y="336884"/>
                  </a:cubicBezTo>
                  <a:cubicBezTo>
                    <a:pt x="1663032" y="352926"/>
                    <a:pt x="1672377" y="369955"/>
                    <a:pt x="1684421" y="385010"/>
                  </a:cubicBezTo>
                  <a:cubicBezTo>
                    <a:pt x="1704317" y="409880"/>
                    <a:pt x="1736836" y="435281"/>
                    <a:pt x="1764631" y="449179"/>
                  </a:cubicBezTo>
                  <a:cubicBezTo>
                    <a:pt x="1779756" y="456741"/>
                    <a:pt x="1796716" y="459874"/>
                    <a:pt x="1812758" y="465221"/>
                  </a:cubicBezTo>
                  <a:cubicBezTo>
                    <a:pt x="1822015" y="464295"/>
                    <a:pt x="1975055" y="460887"/>
                    <a:pt x="2021305" y="433137"/>
                  </a:cubicBezTo>
                  <a:cubicBezTo>
                    <a:pt x="2107547" y="381391"/>
                    <a:pt x="1989145" y="417126"/>
                    <a:pt x="2101515" y="368968"/>
                  </a:cubicBezTo>
                  <a:cubicBezTo>
                    <a:pt x="2121780" y="360283"/>
                    <a:pt x="2144566" y="359261"/>
                    <a:pt x="2165684" y="352926"/>
                  </a:cubicBezTo>
                  <a:cubicBezTo>
                    <a:pt x="2165696" y="352923"/>
                    <a:pt x="2285994" y="312823"/>
                    <a:pt x="2310063" y="304800"/>
                  </a:cubicBezTo>
                  <a:lnTo>
                    <a:pt x="2358189" y="288758"/>
                  </a:lnTo>
                  <a:lnTo>
                    <a:pt x="2406315" y="272716"/>
                  </a:lnTo>
                  <a:cubicBezTo>
                    <a:pt x="2411663" y="256674"/>
                    <a:pt x="2408598" y="234418"/>
                    <a:pt x="2422358" y="224589"/>
                  </a:cubicBezTo>
                  <a:cubicBezTo>
                    <a:pt x="2449878" y="204932"/>
                    <a:pt x="2518610" y="192505"/>
                    <a:pt x="2518610" y="192505"/>
                  </a:cubicBezTo>
                  <a:cubicBezTo>
                    <a:pt x="2630905" y="197852"/>
                    <a:pt x="2745255" y="186499"/>
                    <a:pt x="2855494" y="208547"/>
                  </a:cubicBezTo>
                  <a:cubicBezTo>
                    <a:pt x="2885156" y="214479"/>
                    <a:pt x="2919663" y="272716"/>
                    <a:pt x="2919663" y="272716"/>
                  </a:cubicBezTo>
                  <a:cubicBezTo>
                    <a:pt x="2932710" y="311858"/>
                    <a:pt x="2936691" y="337870"/>
                    <a:pt x="2967789" y="368968"/>
                  </a:cubicBezTo>
                  <a:cubicBezTo>
                    <a:pt x="2981422" y="382601"/>
                    <a:pt x="3000860" y="389008"/>
                    <a:pt x="3015915" y="401052"/>
                  </a:cubicBezTo>
                  <a:cubicBezTo>
                    <a:pt x="3027726" y="410501"/>
                    <a:pt x="3037305" y="422442"/>
                    <a:pt x="3048000" y="433137"/>
                  </a:cubicBezTo>
                  <a:cubicBezTo>
                    <a:pt x="3069115" y="496482"/>
                    <a:pt x="3047132" y="481263"/>
                    <a:pt x="3112168" y="481263"/>
                  </a:cubicBezTo>
                </a:path>
              </a:pathLst>
            </a:cu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5" name="矩形 4"/>
          <p:cNvSpPr/>
          <p:nvPr/>
        </p:nvSpPr>
        <p:spPr>
          <a:xfrm>
            <a:off x="702359" y="1694391"/>
            <a:ext cx="1695484" cy="841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矩形 5"/>
          <p:cNvSpPr/>
          <p:nvPr/>
        </p:nvSpPr>
        <p:spPr>
          <a:xfrm>
            <a:off x="3195782" y="1737360"/>
            <a:ext cx="5772727"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9698252" y="1683112"/>
            <a:ext cx="1887600" cy="748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7"/>
          <p:cNvSpPr/>
          <p:nvPr/>
        </p:nvSpPr>
        <p:spPr>
          <a:xfrm>
            <a:off x="2622661" y="1733463"/>
            <a:ext cx="695436"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8"/>
          <p:cNvSpPr/>
          <p:nvPr/>
        </p:nvSpPr>
        <p:spPr>
          <a:xfrm>
            <a:off x="8968509" y="1720519"/>
            <a:ext cx="480291" cy="5797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投影片編號版面配置區 9"/>
          <p:cNvSpPr>
            <a:spLocks noGrp="1"/>
          </p:cNvSpPr>
          <p:nvPr>
            <p:ph type="sldNum" sz="quarter" idx="12"/>
          </p:nvPr>
        </p:nvSpPr>
        <p:spPr/>
        <p:txBody>
          <a:bodyPr/>
          <a:lstStyle/>
          <a:p>
            <a:fld id="{5AEB807D-E1C8-4627-915B-A220824D33E4}" type="slidenum">
              <a:rPr lang="zh-TW" altLang="en-US" smtClean="0"/>
              <a:pPr/>
              <a:t>24</a:t>
            </a:fld>
            <a:endParaRPr lang="zh-TW" altLang="en-US" dirty="0"/>
          </a:p>
        </p:txBody>
      </p:sp>
    </p:spTree>
    <p:extLst>
      <p:ext uri="{BB962C8B-B14F-4D97-AF65-F5344CB8AC3E}">
        <p14:creationId xmlns:p14="http://schemas.microsoft.com/office/powerpoint/2010/main" val="3947887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500"/>
                                        <p:tgtEl>
                                          <p:spTgt spid="62"/>
                                        </p:tgtEl>
                                      </p:cBhvr>
                                    </p:animEffect>
                                  </p:childTnLst>
                                </p:cTn>
                              </p:par>
                              <p:par>
                                <p:cTn id="8" presetID="10" presetClass="entr" presetSubtype="0" fill="hold"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85"/>
                                        </p:tgtEl>
                                        <p:attrNameLst>
                                          <p:attrName>style.visibility</p:attrName>
                                        </p:attrNameLst>
                                      </p:cBhvr>
                                      <p:to>
                                        <p:strVal val="visible"/>
                                      </p:to>
                                    </p:set>
                                  </p:childTnLst>
                                </p:cTn>
                              </p:par>
                              <p:par>
                                <p:cTn id="13" presetID="10" presetClass="entr" presetSubtype="0" fill="hold" grpId="0" nodeType="withEffect">
                                  <p:stCondLst>
                                    <p:cond delay="0"/>
                                  </p:stCondLst>
                                  <p:childTnLst>
                                    <p:set>
                                      <p:cBhvr>
                                        <p:cTn id="14" dur="1" fill="hold">
                                          <p:stCondLst>
                                            <p:cond delay="0"/>
                                          </p:stCondLst>
                                        </p:cTn>
                                        <p:tgtEl>
                                          <p:spTgt spid="86"/>
                                        </p:tgtEl>
                                        <p:attrNameLst>
                                          <p:attrName>style.visibility</p:attrName>
                                        </p:attrNameLst>
                                      </p:cBhvr>
                                      <p:to>
                                        <p:strVal val="visible"/>
                                      </p:to>
                                    </p:set>
                                    <p:animEffect transition="in" filter="fade">
                                      <p:cBhvr>
                                        <p:cTn id="15" dur="500"/>
                                        <p:tgtEl>
                                          <p:spTgt spid="86"/>
                                        </p:tgtEl>
                                      </p:cBhvr>
                                    </p:animEffect>
                                  </p:childTnLst>
                                </p:cTn>
                              </p:par>
                              <p:par>
                                <p:cTn id="16" presetID="42" presetClass="entr" presetSubtype="0" fill="hold" grpId="0" nodeType="withEffect">
                                  <p:stCondLst>
                                    <p:cond delay="0"/>
                                  </p:stCondLst>
                                  <p:childTnLst>
                                    <p:set>
                                      <p:cBhvr>
                                        <p:cTn id="17" dur="1" fill="hold">
                                          <p:stCondLst>
                                            <p:cond delay="0"/>
                                          </p:stCondLst>
                                        </p:cTn>
                                        <p:tgtEl>
                                          <p:spTgt spid="73"/>
                                        </p:tgtEl>
                                        <p:attrNameLst>
                                          <p:attrName>style.visibility</p:attrName>
                                        </p:attrNameLst>
                                      </p:cBhvr>
                                      <p:to>
                                        <p:strVal val="visible"/>
                                      </p:to>
                                    </p:set>
                                    <p:animEffect transition="in" filter="fade">
                                      <p:cBhvr>
                                        <p:cTn id="18" dur="1000"/>
                                        <p:tgtEl>
                                          <p:spTgt spid="73"/>
                                        </p:tgtEl>
                                      </p:cBhvr>
                                    </p:animEffect>
                                    <p:anim calcmode="lin" valueType="num">
                                      <p:cBhvr>
                                        <p:cTn id="19" dur="1000" fill="hold"/>
                                        <p:tgtEl>
                                          <p:spTgt spid="73"/>
                                        </p:tgtEl>
                                        <p:attrNameLst>
                                          <p:attrName>ppt_x</p:attrName>
                                        </p:attrNameLst>
                                      </p:cBhvr>
                                      <p:tavLst>
                                        <p:tav tm="0">
                                          <p:val>
                                            <p:strVal val="#ppt_x"/>
                                          </p:val>
                                        </p:tav>
                                        <p:tav tm="100000">
                                          <p:val>
                                            <p:strVal val="#ppt_x"/>
                                          </p:val>
                                        </p:tav>
                                      </p:tavLst>
                                    </p:anim>
                                    <p:anim calcmode="lin" valueType="num">
                                      <p:cBhvr>
                                        <p:cTn id="20"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1000"/>
                                        <p:tgtEl>
                                          <p:spTgt spid="26"/>
                                        </p:tgtEl>
                                      </p:cBhvr>
                                    </p:animEffect>
                                    <p:anim calcmode="lin" valueType="num">
                                      <p:cBhvr>
                                        <p:cTn id="26" dur="1000" fill="hold"/>
                                        <p:tgtEl>
                                          <p:spTgt spid="26"/>
                                        </p:tgtEl>
                                        <p:attrNameLst>
                                          <p:attrName>ppt_x</p:attrName>
                                        </p:attrNameLst>
                                      </p:cBhvr>
                                      <p:tavLst>
                                        <p:tav tm="0">
                                          <p:val>
                                            <p:strVal val="#ppt_x"/>
                                          </p:val>
                                        </p:tav>
                                        <p:tav tm="100000">
                                          <p:val>
                                            <p:strVal val="#ppt_x"/>
                                          </p:val>
                                        </p:tav>
                                      </p:tavLst>
                                    </p:anim>
                                    <p:anim calcmode="lin" valueType="num">
                                      <p:cBhvr>
                                        <p:cTn id="27" dur="1000" fill="hold"/>
                                        <p:tgtEl>
                                          <p:spTgt spid="26"/>
                                        </p:tgtEl>
                                        <p:attrNameLst>
                                          <p:attrName>ppt_y</p:attrName>
                                        </p:attrNameLst>
                                      </p:cBhvr>
                                      <p:tavLst>
                                        <p:tav tm="0">
                                          <p:val>
                                            <p:strVal val="#ppt_y+.1"/>
                                          </p:val>
                                        </p:tav>
                                        <p:tav tm="100000">
                                          <p:val>
                                            <p:strVal val="#ppt_y"/>
                                          </p:val>
                                        </p:tav>
                                      </p:tavLst>
                                    </p:anim>
                                  </p:childTnLst>
                                </p:cTn>
                              </p:par>
                              <p:par>
                                <p:cTn id="28" presetID="10" presetClass="entr" presetSubtype="0" fill="hold" grpId="0" nodeType="with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fade">
                                      <p:cBhvr>
                                        <p:cTn id="30" dur="500"/>
                                        <p:tgtEl>
                                          <p:spTgt spid="34"/>
                                        </p:tgtEl>
                                      </p:cBhvr>
                                    </p:animEffect>
                                  </p:childTnLst>
                                </p:cTn>
                              </p:par>
                              <p:par>
                                <p:cTn id="31" presetID="10" presetClass="entr" presetSubtype="0" fill="hold"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fade">
                                      <p:cBhvr>
                                        <p:cTn id="36" dur="500"/>
                                        <p:tgtEl>
                                          <p:spTgt spid="3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fade">
                                      <p:cBhvr>
                                        <p:cTn id="39" dur="500"/>
                                        <p:tgtEl>
                                          <p:spTgt spid="87"/>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46"/>
                                        </p:tgtEl>
                                        <p:attrNameLst>
                                          <p:attrName>style.visibility</p:attrName>
                                        </p:attrNameLst>
                                      </p:cBhvr>
                                      <p:to>
                                        <p:strVal val="visible"/>
                                      </p:to>
                                    </p:set>
                                    <p:animEffect transition="in" filter="fade">
                                      <p:cBhvr>
                                        <p:cTn id="44" dur="1000"/>
                                        <p:tgtEl>
                                          <p:spTgt spid="46"/>
                                        </p:tgtEl>
                                      </p:cBhvr>
                                    </p:animEffect>
                                    <p:anim calcmode="lin" valueType="num">
                                      <p:cBhvr>
                                        <p:cTn id="45" dur="1000" fill="hold"/>
                                        <p:tgtEl>
                                          <p:spTgt spid="46"/>
                                        </p:tgtEl>
                                        <p:attrNameLst>
                                          <p:attrName>ppt_x</p:attrName>
                                        </p:attrNameLst>
                                      </p:cBhvr>
                                      <p:tavLst>
                                        <p:tav tm="0">
                                          <p:val>
                                            <p:strVal val="#ppt_x"/>
                                          </p:val>
                                        </p:tav>
                                        <p:tav tm="100000">
                                          <p:val>
                                            <p:strVal val="#ppt_x"/>
                                          </p:val>
                                        </p:tav>
                                      </p:tavLst>
                                    </p:anim>
                                    <p:anim calcmode="lin" valueType="num">
                                      <p:cBhvr>
                                        <p:cTn id="46" dur="1000" fill="hold"/>
                                        <p:tgtEl>
                                          <p:spTgt spid="46"/>
                                        </p:tgtEl>
                                        <p:attrNameLst>
                                          <p:attrName>ppt_y</p:attrName>
                                        </p:attrNameLst>
                                      </p:cBhvr>
                                      <p:tavLst>
                                        <p:tav tm="0">
                                          <p:val>
                                            <p:strVal val="#ppt_y+.1"/>
                                          </p:val>
                                        </p:tav>
                                        <p:tav tm="100000">
                                          <p:val>
                                            <p:strVal val="#ppt_y"/>
                                          </p:val>
                                        </p:tav>
                                      </p:tavLst>
                                    </p:anim>
                                  </p:childTnLst>
                                </p:cTn>
                              </p:par>
                              <p:par>
                                <p:cTn id="47" presetID="10" presetClass="entr" presetSubtype="0" fill="hold" nodeType="withEffect">
                                  <p:stCondLst>
                                    <p:cond delay="0"/>
                                  </p:stCondLst>
                                  <p:childTnLst>
                                    <p:set>
                                      <p:cBhvr>
                                        <p:cTn id="48" dur="1" fill="hold">
                                          <p:stCondLst>
                                            <p:cond delay="0"/>
                                          </p:stCondLst>
                                        </p:cTn>
                                        <p:tgtEl>
                                          <p:spTgt spid="50"/>
                                        </p:tgtEl>
                                        <p:attrNameLst>
                                          <p:attrName>style.visibility</p:attrName>
                                        </p:attrNameLst>
                                      </p:cBhvr>
                                      <p:to>
                                        <p:strVal val="visible"/>
                                      </p:to>
                                    </p:set>
                                    <p:animEffect transition="in" filter="fade">
                                      <p:cBhvr>
                                        <p:cTn id="49" dur="500"/>
                                        <p:tgtEl>
                                          <p:spTgt spid="5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88"/>
                                        </p:tgtEl>
                                        <p:attrNameLst>
                                          <p:attrName>style.visibility</p:attrName>
                                        </p:attrNameLst>
                                      </p:cBhvr>
                                      <p:to>
                                        <p:strVal val="visible"/>
                                      </p:to>
                                    </p:set>
                                    <p:animEffect transition="in" filter="fade">
                                      <p:cBhvr>
                                        <p:cTn id="52" dur="500"/>
                                        <p:tgtEl>
                                          <p:spTgt spid="88"/>
                                        </p:tgtEl>
                                      </p:cBhvr>
                                    </p:animEffect>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childTnLst>
                                    <p:set>
                                      <p:cBhvr>
                                        <p:cTn id="56" dur="1" fill="hold">
                                          <p:stCondLst>
                                            <p:cond delay="0"/>
                                          </p:stCondLst>
                                        </p:cTn>
                                        <p:tgtEl>
                                          <p:spTgt spid="82"/>
                                        </p:tgtEl>
                                        <p:attrNameLst>
                                          <p:attrName>style.visibility</p:attrName>
                                        </p:attrNameLst>
                                      </p:cBhvr>
                                      <p:to>
                                        <p:strVal val="visible"/>
                                      </p:to>
                                    </p:set>
                                    <p:animEffect transition="in" filter="fade">
                                      <p:cBhvr>
                                        <p:cTn id="57" dur="1000"/>
                                        <p:tgtEl>
                                          <p:spTgt spid="82"/>
                                        </p:tgtEl>
                                      </p:cBhvr>
                                    </p:animEffect>
                                    <p:anim calcmode="lin" valueType="num">
                                      <p:cBhvr>
                                        <p:cTn id="58" dur="1000" fill="hold"/>
                                        <p:tgtEl>
                                          <p:spTgt spid="82"/>
                                        </p:tgtEl>
                                        <p:attrNameLst>
                                          <p:attrName>ppt_x</p:attrName>
                                        </p:attrNameLst>
                                      </p:cBhvr>
                                      <p:tavLst>
                                        <p:tav tm="0">
                                          <p:val>
                                            <p:strVal val="#ppt_x"/>
                                          </p:val>
                                        </p:tav>
                                        <p:tav tm="100000">
                                          <p:val>
                                            <p:strVal val="#ppt_x"/>
                                          </p:val>
                                        </p:tav>
                                      </p:tavLst>
                                    </p:anim>
                                    <p:anim calcmode="lin" valueType="num">
                                      <p:cBhvr>
                                        <p:cTn id="59" dur="1000" fill="hold"/>
                                        <p:tgtEl>
                                          <p:spTgt spid="82"/>
                                        </p:tgtEl>
                                        <p:attrNameLst>
                                          <p:attrName>ppt_y</p:attrName>
                                        </p:attrNameLst>
                                      </p:cBhvr>
                                      <p:tavLst>
                                        <p:tav tm="0">
                                          <p:val>
                                            <p:strVal val="#ppt_y+.1"/>
                                          </p:val>
                                        </p:tav>
                                        <p:tav tm="100000">
                                          <p:val>
                                            <p:strVal val="#ppt_y"/>
                                          </p:val>
                                        </p:tav>
                                      </p:tavLst>
                                    </p:anim>
                                  </p:childTnLst>
                                </p:cTn>
                              </p:par>
                              <p:par>
                                <p:cTn id="60" presetID="10" presetClass="entr" presetSubtype="0" fill="hold" grpId="0" nodeType="withEffect">
                                  <p:stCondLst>
                                    <p:cond delay="0"/>
                                  </p:stCondLst>
                                  <p:childTnLst>
                                    <p:set>
                                      <p:cBhvr>
                                        <p:cTn id="61" dur="1" fill="hold">
                                          <p:stCondLst>
                                            <p:cond delay="0"/>
                                          </p:stCondLst>
                                        </p:cTn>
                                        <p:tgtEl>
                                          <p:spTgt spid="83"/>
                                        </p:tgtEl>
                                        <p:attrNameLst>
                                          <p:attrName>style.visibility</p:attrName>
                                        </p:attrNameLst>
                                      </p:cBhvr>
                                      <p:to>
                                        <p:strVal val="visible"/>
                                      </p:to>
                                    </p:set>
                                    <p:animEffect transition="in" filter="fade">
                                      <p:cBhvr>
                                        <p:cTn id="62" dur="500"/>
                                        <p:tgtEl>
                                          <p:spTgt spid="83"/>
                                        </p:tgtEl>
                                      </p:cBhvr>
                                    </p:animEffect>
                                  </p:childTnLst>
                                </p:cTn>
                              </p:par>
                            </p:childTnLst>
                          </p:cTn>
                        </p:par>
                      </p:childTnLst>
                    </p:cTn>
                  </p:par>
                  <p:par>
                    <p:cTn id="63" fill="hold">
                      <p:stCondLst>
                        <p:cond delay="indefinite"/>
                      </p:stCondLst>
                      <p:childTnLst>
                        <p:par>
                          <p:cTn id="64" fill="hold">
                            <p:stCondLst>
                              <p:cond delay="0"/>
                            </p:stCondLst>
                            <p:childTnLst>
                              <p:par>
                                <p:cTn id="65" presetID="26" presetClass="emph" presetSubtype="0" fill="hold" grpId="1" nodeType="clickEffect">
                                  <p:stCondLst>
                                    <p:cond delay="0"/>
                                  </p:stCondLst>
                                  <p:childTnLst>
                                    <p:animEffect transition="out" filter="fade">
                                      <p:cBhvr>
                                        <p:cTn id="66" dur="500" tmFilter="0, 0; .2, .5; .8, .5; 1, 0"/>
                                        <p:tgtEl>
                                          <p:spTgt spid="73"/>
                                        </p:tgtEl>
                                      </p:cBhvr>
                                    </p:animEffect>
                                    <p:animScale>
                                      <p:cBhvr>
                                        <p:cTn id="67" dur="250" autoRev="1" fill="hold"/>
                                        <p:tgtEl>
                                          <p:spTgt spid="73"/>
                                        </p:tgtEl>
                                      </p:cBhvr>
                                      <p:by x="105000" y="105000"/>
                                    </p:animScale>
                                  </p:childTnLst>
                                </p:cTn>
                              </p:par>
                            </p:childTnLst>
                          </p:cTn>
                        </p:par>
                      </p:childTnLst>
                    </p:cTn>
                  </p:par>
                  <p:par>
                    <p:cTn id="68" fill="hold">
                      <p:stCondLst>
                        <p:cond delay="indefinite"/>
                      </p:stCondLst>
                      <p:childTnLst>
                        <p:par>
                          <p:cTn id="69" fill="hold">
                            <p:stCondLst>
                              <p:cond delay="0"/>
                            </p:stCondLst>
                            <p:childTnLst>
                              <p:par>
                                <p:cTn id="70" presetID="26" presetClass="emph" presetSubtype="0" fill="hold" grpId="1" nodeType="clickEffect">
                                  <p:stCondLst>
                                    <p:cond delay="0"/>
                                  </p:stCondLst>
                                  <p:childTnLst>
                                    <p:animEffect transition="out" filter="fade">
                                      <p:cBhvr>
                                        <p:cTn id="71" dur="500" tmFilter="0, 0; .2, .5; .8, .5; 1, 0"/>
                                        <p:tgtEl>
                                          <p:spTgt spid="26"/>
                                        </p:tgtEl>
                                      </p:cBhvr>
                                    </p:animEffect>
                                    <p:animScale>
                                      <p:cBhvr>
                                        <p:cTn id="72" dur="250" autoRev="1" fill="hold"/>
                                        <p:tgtEl>
                                          <p:spTgt spid="26"/>
                                        </p:tgtEl>
                                      </p:cBhvr>
                                      <p:by x="105000" y="105000"/>
                                    </p:animScale>
                                  </p:childTnLst>
                                </p:cTn>
                              </p:par>
                            </p:childTnLst>
                          </p:cTn>
                        </p:par>
                      </p:childTnLst>
                    </p:cTn>
                  </p:par>
                  <p:par>
                    <p:cTn id="73" fill="hold">
                      <p:stCondLst>
                        <p:cond delay="indefinite"/>
                      </p:stCondLst>
                      <p:childTnLst>
                        <p:par>
                          <p:cTn id="74" fill="hold">
                            <p:stCondLst>
                              <p:cond delay="0"/>
                            </p:stCondLst>
                            <p:childTnLst>
                              <p:par>
                                <p:cTn id="75" presetID="26" presetClass="emph" presetSubtype="0" fill="hold" grpId="1" nodeType="clickEffect">
                                  <p:stCondLst>
                                    <p:cond delay="0"/>
                                  </p:stCondLst>
                                  <p:childTnLst>
                                    <p:animEffect transition="out" filter="fade">
                                      <p:cBhvr>
                                        <p:cTn id="76" dur="500" tmFilter="0, 0; .2, .5; .8, .5; 1, 0"/>
                                        <p:tgtEl>
                                          <p:spTgt spid="46"/>
                                        </p:tgtEl>
                                      </p:cBhvr>
                                    </p:animEffect>
                                    <p:animScale>
                                      <p:cBhvr>
                                        <p:cTn id="77" dur="250" autoRev="1" fill="hold"/>
                                        <p:tgtEl>
                                          <p:spTgt spid="46"/>
                                        </p:tgtEl>
                                      </p:cBhvr>
                                      <p:by x="105000" y="105000"/>
                                    </p:animScale>
                                  </p:childTnLst>
                                </p:cTn>
                              </p:par>
                            </p:childTnLst>
                          </p:cTn>
                        </p:par>
                      </p:childTnLst>
                    </p:cTn>
                  </p:par>
                  <p:par>
                    <p:cTn id="78" fill="hold">
                      <p:stCondLst>
                        <p:cond delay="indefinite"/>
                      </p:stCondLst>
                      <p:childTnLst>
                        <p:par>
                          <p:cTn id="79" fill="hold">
                            <p:stCondLst>
                              <p:cond delay="0"/>
                            </p:stCondLst>
                            <p:childTnLst>
                              <p:par>
                                <p:cTn id="80" presetID="26" presetClass="emph" presetSubtype="0" fill="hold" grpId="1" nodeType="clickEffect">
                                  <p:stCondLst>
                                    <p:cond delay="0"/>
                                  </p:stCondLst>
                                  <p:childTnLst>
                                    <p:animEffect transition="out" filter="fade">
                                      <p:cBhvr>
                                        <p:cTn id="81" dur="500" tmFilter="0, 0; .2, .5; .8, .5; 1, 0"/>
                                        <p:tgtEl>
                                          <p:spTgt spid="82"/>
                                        </p:tgtEl>
                                      </p:cBhvr>
                                    </p:animEffect>
                                    <p:animScale>
                                      <p:cBhvr>
                                        <p:cTn id="82" dur="250" autoRev="1" fill="hold"/>
                                        <p:tgtEl>
                                          <p:spTgt spid="8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6" grpId="1" animBg="1"/>
      <p:bldP spid="34" grpId="0" animBg="1"/>
      <p:bldP spid="35" grpId="0" animBg="1"/>
      <p:bldP spid="46" grpId="0" animBg="1"/>
      <p:bldP spid="46" grpId="1" animBg="1"/>
      <p:bldP spid="73" grpId="0" animBg="1"/>
      <p:bldP spid="73" grpId="1" animBg="1"/>
      <p:bldP spid="82" grpId="0" animBg="1"/>
      <p:bldP spid="82" grpId="1" animBg="1"/>
      <p:bldP spid="83" grpId="0" animBg="1"/>
      <p:bldP spid="85" grpId="0"/>
      <p:bldP spid="86" grpId="0"/>
      <p:bldP spid="87" grpId="0"/>
      <p:bldP spid="8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內容版面配置區 5">
            <a:extLst>
              <a:ext uri="{FF2B5EF4-FFF2-40B4-BE49-F238E27FC236}">
                <a16:creationId xmlns:a16="http://schemas.microsoft.com/office/drawing/2014/main" id="{FAAD76C1-731A-4B8E-B20A-54F65D10E744}"/>
              </a:ext>
            </a:extLst>
          </p:cNvPr>
          <p:cNvSpPr>
            <a:spLocks noGrp="1"/>
          </p:cNvSpPr>
          <p:nvPr>
            <p:ph idx="1"/>
          </p:nvPr>
        </p:nvSpPr>
        <p:spPr>
          <a:xfrm>
            <a:off x="848006" y="729218"/>
            <a:ext cx="10515600" cy="4905973"/>
          </a:xfrm>
        </p:spPr>
        <p:txBody>
          <a:bodyPr>
            <a:normAutofit/>
          </a:bodyPr>
          <a:lstStyle/>
          <a:p>
            <a:pPr marL="0" indent="0">
              <a:buNone/>
            </a:pPr>
            <a:r>
              <a:rPr lang="en-US" altLang="zh-TW" sz="8800" dirty="0"/>
              <a:t>GAVPO     DNA   mRNA</a:t>
            </a:r>
          </a:p>
        </p:txBody>
      </p:sp>
      <p:sp>
        <p:nvSpPr>
          <p:cNvPr id="7" name="文字方塊 6">
            <a:extLst>
              <a:ext uri="{FF2B5EF4-FFF2-40B4-BE49-F238E27FC236}">
                <a16:creationId xmlns:a16="http://schemas.microsoft.com/office/drawing/2014/main" id="{7B224DC5-876A-4F8F-9A4E-6938B754B394}"/>
              </a:ext>
            </a:extLst>
          </p:cNvPr>
          <p:cNvSpPr txBox="1"/>
          <p:nvPr/>
        </p:nvSpPr>
        <p:spPr>
          <a:xfrm>
            <a:off x="848006" y="4673722"/>
            <a:ext cx="4443665" cy="1323439"/>
          </a:xfrm>
          <a:prstGeom prst="rect">
            <a:avLst/>
          </a:prstGeom>
          <a:noFill/>
        </p:spPr>
        <p:txBody>
          <a:bodyPr wrap="square" rtlCol="0">
            <a:spAutoFit/>
          </a:bodyPr>
          <a:lstStyle/>
          <a:p>
            <a:r>
              <a:rPr lang="en-US" altLang="zh-TW" sz="8000" dirty="0">
                <a:solidFill>
                  <a:srgbClr val="FF0000"/>
                </a:solidFill>
              </a:rPr>
              <a:t>Cell state</a:t>
            </a:r>
            <a:endParaRPr lang="zh-TW" altLang="en-US" sz="8000" dirty="0">
              <a:solidFill>
                <a:srgbClr val="FF0000"/>
              </a:solidFill>
            </a:endParaRPr>
          </a:p>
        </p:txBody>
      </p:sp>
      <p:sp>
        <p:nvSpPr>
          <p:cNvPr id="5" name="箭號: 向右 4">
            <a:extLst>
              <a:ext uri="{FF2B5EF4-FFF2-40B4-BE49-F238E27FC236}">
                <a16:creationId xmlns:a16="http://schemas.microsoft.com/office/drawing/2014/main" id="{F21FEA3E-432F-4352-8F08-AB6A4C4BE00B}"/>
              </a:ext>
            </a:extLst>
          </p:cNvPr>
          <p:cNvSpPr/>
          <p:nvPr/>
        </p:nvSpPr>
        <p:spPr>
          <a:xfrm>
            <a:off x="7134730" y="2125693"/>
            <a:ext cx="2518612" cy="1056512"/>
          </a:xfrm>
          <a:prstGeom prst="rightArrow">
            <a:avLst/>
          </a:prstGeom>
          <a:solidFill>
            <a:schemeClr val="bg1"/>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dirty="0">
                <a:solidFill>
                  <a:schemeClr val="tx1"/>
                </a:solidFill>
              </a:rPr>
              <a:t>transcribe</a:t>
            </a:r>
            <a:endParaRPr lang="zh-TW" altLang="en-US" sz="3600" dirty="0">
              <a:solidFill>
                <a:schemeClr val="tx1"/>
              </a:solidFill>
            </a:endParaRPr>
          </a:p>
        </p:txBody>
      </p:sp>
      <p:sp>
        <p:nvSpPr>
          <p:cNvPr id="3" name="箭號: 向右 2">
            <a:extLst>
              <a:ext uri="{FF2B5EF4-FFF2-40B4-BE49-F238E27FC236}">
                <a16:creationId xmlns:a16="http://schemas.microsoft.com/office/drawing/2014/main" id="{51067B98-6854-4CEA-AF22-D1FFBBBB8888}"/>
              </a:ext>
            </a:extLst>
          </p:cNvPr>
          <p:cNvSpPr/>
          <p:nvPr/>
        </p:nvSpPr>
        <p:spPr>
          <a:xfrm rot="1351439">
            <a:off x="2662956" y="3481305"/>
            <a:ext cx="4255237" cy="1339235"/>
          </a:xfrm>
          <a:prstGeom prst="rightArrow">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dirty="0">
                <a:solidFill>
                  <a:schemeClr val="tx1"/>
                </a:solidFill>
              </a:rPr>
              <a:t> phototoxicity</a:t>
            </a:r>
            <a:endParaRPr lang="zh-TW" altLang="en-US" sz="3600" dirty="0">
              <a:solidFill>
                <a:schemeClr val="tx1"/>
              </a:solidFill>
            </a:endParaRPr>
          </a:p>
        </p:txBody>
      </p:sp>
      <p:sp>
        <p:nvSpPr>
          <p:cNvPr id="4" name="文字方塊 3">
            <a:extLst>
              <a:ext uri="{FF2B5EF4-FFF2-40B4-BE49-F238E27FC236}">
                <a16:creationId xmlns:a16="http://schemas.microsoft.com/office/drawing/2014/main" id="{63F0E690-59A4-423F-AF6D-263D7C57C217}"/>
              </a:ext>
            </a:extLst>
          </p:cNvPr>
          <p:cNvSpPr txBox="1"/>
          <p:nvPr/>
        </p:nvSpPr>
        <p:spPr>
          <a:xfrm>
            <a:off x="7134730" y="4604566"/>
            <a:ext cx="2060446" cy="1446550"/>
          </a:xfrm>
          <a:prstGeom prst="rect">
            <a:avLst/>
          </a:prstGeom>
          <a:noFill/>
        </p:spPr>
        <p:txBody>
          <a:bodyPr wrap="square" rtlCol="0">
            <a:spAutoFit/>
          </a:bodyPr>
          <a:lstStyle/>
          <a:p>
            <a:r>
              <a:rPr lang="en-US" altLang="zh-TW" sz="8800" dirty="0"/>
              <a:t>ROS</a:t>
            </a:r>
            <a:endParaRPr lang="zh-TW" altLang="en-US" sz="8800" dirty="0"/>
          </a:p>
        </p:txBody>
      </p:sp>
      <p:sp>
        <p:nvSpPr>
          <p:cNvPr id="8" name="箭號: 向上 7">
            <a:extLst>
              <a:ext uri="{FF2B5EF4-FFF2-40B4-BE49-F238E27FC236}">
                <a16:creationId xmlns:a16="http://schemas.microsoft.com/office/drawing/2014/main" id="{5D5FF4B2-60E2-4399-8496-9AC069257488}"/>
              </a:ext>
            </a:extLst>
          </p:cNvPr>
          <p:cNvSpPr/>
          <p:nvPr/>
        </p:nvSpPr>
        <p:spPr>
          <a:xfrm>
            <a:off x="6032093" y="3571574"/>
            <a:ext cx="4570962" cy="1032992"/>
          </a:xfrm>
          <a:prstGeom prst="upArrow">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dirty="0">
                <a:solidFill>
                  <a:schemeClr val="tx1"/>
                </a:solidFill>
              </a:rPr>
              <a:t>inhibition</a:t>
            </a:r>
            <a:endParaRPr lang="zh-TW" altLang="en-US" sz="3600" dirty="0">
              <a:solidFill>
                <a:schemeClr val="tx1"/>
              </a:solidFill>
            </a:endParaRPr>
          </a:p>
        </p:txBody>
      </p:sp>
      <p:sp>
        <p:nvSpPr>
          <p:cNvPr id="9" name="乘號 8">
            <a:extLst>
              <a:ext uri="{FF2B5EF4-FFF2-40B4-BE49-F238E27FC236}">
                <a16:creationId xmlns:a16="http://schemas.microsoft.com/office/drawing/2014/main" id="{E7BAD760-B180-4818-B5E7-23E8E3E8F7ED}"/>
              </a:ext>
            </a:extLst>
          </p:cNvPr>
          <p:cNvSpPr/>
          <p:nvPr/>
        </p:nvSpPr>
        <p:spPr>
          <a:xfrm>
            <a:off x="7451079" y="2002295"/>
            <a:ext cx="1427747" cy="1303307"/>
          </a:xfrm>
          <a:prstGeom prst="mathMultiply">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投影片編號版面配置區 9"/>
          <p:cNvSpPr>
            <a:spLocks noGrp="1"/>
          </p:cNvSpPr>
          <p:nvPr>
            <p:ph type="sldNum" sz="quarter" idx="12"/>
          </p:nvPr>
        </p:nvSpPr>
        <p:spPr/>
        <p:txBody>
          <a:bodyPr/>
          <a:lstStyle/>
          <a:p>
            <a:fld id="{5AEB807D-E1C8-4627-915B-A220824D33E4}" type="slidenum">
              <a:rPr lang="zh-TW" altLang="en-US" smtClean="0"/>
              <a:pPr/>
              <a:t>25</a:t>
            </a:fld>
            <a:endParaRPr lang="zh-TW" altLang="en-US" dirty="0"/>
          </a:p>
        </p:txBody>
      </p:sp>
    </p:spTree>
    <p:extLst>
      <p:ext uri="{BB962C8B-B14F-4D97-AF65-F5344CB8AC3E}">
        <p14:creationId xmlns:p14="http://schemas.microsoft.com/office/powerpoint/2010/main" val="685044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arn(inVertical)">
                                      <p:cBhvr>
                                        <p:cTn id="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animBg="1"/>
      <p:bldP spid="4" grpId="0"/>
      <p:bldP spid="8" grpId="0" animBg="1"/>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3FEC9D4-CC35-457F-AC7A-16CAF9BF046B}"/>
              </a:ext>
            </a:extLst>
          </p:cNvPr>
          <p:cNvSpPr>
            <a:spLocks noGrp="1"/>
          </p:cNvSpPr>
          <p:nvPr>
            <p:ph type="title"/>
          </p:nvPr>
        </p:nvSpPr>
        <p:spPr/>
        <p:txBody>
          <a:bodyPr>
            <a:noAutofit/>
          </a:bodyPr>
          <a:lstStyle/>
          <a:p>
            <a:pPr algn="ctr"/>
            <a:endParaRPr lang="zh-TW" altLang="en-US" sz="9600" dirty="0"/>
          </a:p>
        </p:txBody>
      </p:sp>
      <p:pic>
        <p:nvPicPr>
          <p:cNvPr id="4" name="內容版面配置區 3">
            <a:extLst>
              <a:ext uri="{FF2B5EF4-FFF2-40B4-BE49-F238E27FC236}">
                <a16:creationId xmlns:a16="http://schemas.microsoft.com/office/drawing/2014/main" id="{CD8CB7C6-FBC2-4072-A42F-F1F11A4869DF}"/>
              </a:ext>
            </a:extLst>
          </p:cNvPr>
          <p:cNvPicPr>
            <a:picLocks noGrp="1" noChangeAspect="1"/>
          </p:cNvPicPr>
          <p:nvPr>
            <p:ph idx="1"/>
          </p:nvPr>
        </p:nvPicPr>
        <p:blipFill>
          <a:blip r:embed="rId3"/>
          <a:stretch>
            <a:fillRect/>
          </a:stretch>
        </p:blipFill>
        <p:spPr>
          <a:xfrm>
            <a:off x="838200" y="1745572"/>
            <a:ext cx="5100702" cy="4296454"/>
          </a:xfrm>
          <a:prstGeom prst="rect">
            <a:avLst/>
          </a:prstGeom>
        </p:spPr>
      </p:pic>
      <p:grpSp>
        <p:nvGrpSpPr>
          <p:cNvPr id="5" name="群組 4">
            <a:extLst>
              <a:ext uri="{FF2B5EF4-FFF2-40B4-BE49-F238E27FC236}">
                <a16:creationId xmlns:a16="http://schemas.microsoft.com/office/drawing/2014/main" id="{35658663-980D-4AD0-87C6-AE24318EEDF2}"/>
              </a:ext>
            </a:extLst>
          </p:cNvPr>
          <p:cNvGrpSpPr/>
          <p:nvPr/>
        </p:nvGrpSpPr>
        <p:grpSpPr>
          <a:xfrm>
            <a:off x="7836903" y="1815226"/>
            <a:ext cx="1075285" cy="1950821"/>
            <a:chOff x="1430146" y="3838937"/>
            <a:chExt cx="452634" cy="962362"/>
          </a:xfrm>
          <a:solidFill>
            <a:schemeClr val="accent5">
              <a:lumMod val="60000"/>
              <a:lumOff val="40000"/>
            </a:schemeClr>
          </a:solidFill>
        </p:grpSpPr>
        <p:sp>
          <p:nvSpPr>
            <p:cNvPr id="6" name="橢圓 5">
              <a:extLst>
                <a:ext uri="{FF2B5EF4-FFF2-40B4-BE49-F238E27FC236}">
                  <a16:creationId xmlns:a16="http://schemas.microsoft.com/office/drawing/2014/main" id="{9B72E424-633C-4946-BB8E-0A297B8E7B69}"/>
                </a:ext>
              </a:extLst>
            </p:cNvPr>
            <p:cNvSpPr/>
            <p:nvPr/>
          </p:nvSpPr>
          <p:spPr>
            <a:xfrm>
              <a:off x="1540042" y="3838937"/>
              <a:ext cx="342738" cy="35948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矩形 6">
              <a:extLst>
                <a:ext uri="{FF2B5EF4-FFF2-40B4-BE49-F238E27FC236}">
                  <a16:creationId xmlns:a16="http://schemas.microsoft.com/office/drawing/2014/main" id="{D49C5FE3-2001-47DF-9F15-B0076167DF23}"/>
                </a:ext>
              </a:extLst>
            </p:cNvPr>
            <p:cNvSpPr/>
            <p:nvPr/>
          </p:nvSpPr>
          <p:spPr>
            <a:xfrm>
              <a:off x="1540042" y="4172938"/>
              <a:ext cx="312360" cy="35948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L 圖案 7">
              <a:extLst>
                <a:ext uri="{FF2B5EF4-FFF2-40B4-BE49-F238E27FC236}">
                  <a16:creationId xmlns:a16="http://schemas.microsoft.com/office/drawing/2014/main" id="{AEED0432-E0E3-469E-9E30-73174F352427}"/>
                </a:ext>
              </a:extLst>
            </p:cNvPr>
            <p:cNvSpPr/>
            <p:nvPr/>
          </p:nvSpPr>
          <p:spPr>
            <a:xfrm rot="16351697">
              <a:off x="1430390" y="4433841"/>
              <a:ext cx="367214" cy="367701"/>
            </a:xfrm>
            <a:prstGeom prst="corne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9" name="群組 8">
            <a:extLst>
              <a:ext uri="{FF2B5EF4-FFF2-40B4-BE49-F238E27FC236}">
                <a16:creationId xmlns:a16="http://schemas.microsoft.com/office/drawing/2014/main" id="{271D44C3-2348-4491-A508-238AAE33F02E}"/>
              </a:ext>
            </a:extLst>
          </p:cNvPr>
          <p:cNvGrpSpPr/>
          <p:nvPr/>
        </p:nvGrpSpPr>
        <p:grpSpPr>
          <a:xfrm rot="160402">
            <a:off x="8831664" y="1811771"/>
            <a:ext cx="930194" cy="2117163"/>
            <a:chOff x="1540042" y="3838937"/>
            <a:chExt cx="391559" cy="1044420"/>
          </a:xfrm>
          <a:solidFill>
            <a:schemeClr val="accent5">
              <a:lumMod val="60000"/>
              <a:lumOff val="40000"/>
            </a:schemeClr>
          </a:solidFill>
        </p:grpSpPr>
        <p:sp>
          <p:nvSpPr>
            <p:cNvPr id="10" name="橢圓 9">
              <a:extLst>
                <a:ext uri="{FF2B5EF4-FFF2-40B4-BE49-F238E27FC236}">
                  <a16:creationId xmlns:a16="http://schemas.microsoft.com/office/drawing/2014/main" id="{69F208D6-03C7-42D1-8DC2-4CCC1F1AC33C}"/>
                </a:ext>
              </a:extLst>
            </p:cNvPr>
            <p:cNvSpPr/>
            <p:nvPr/>
          </p:nvSpPr>
          <p:spPr>
            <a:xfrm>
              <a:off x="1540042" y="3838937"/>
              <a:ext cx="342738" cy="35948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A9E15B70-636E-4D13-915E-FB0A29C5CC6F}"/>
                </a:ext>
              </a:extLst>
            </p:cNvPr>
            <p:cNvSpPr/>
            <p:nvPr/>
          </p:nvSpPr>
          <p:spPr>
            <a:xfrm>
              <a:off x="1540042" y="4172938"/>
              <a:ext cx="312360" cy="35948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2" name="L 圖案 11">
              <a:extLst>
                <a:ext uri="{FF2B5EF4-FFF2-40B4-BE49-F238E27FC236}">
                  <a16:creationId xmlns:a16="http://schemas.microsoft.com/office/drawing/2014/main" id="{9AAE8E37-2323-4383-8A7E-3E639A565F7B}"/>
                </a:ext>
              </a:extLst>
            </p:cNvPr>
            <p:cNvSpPr/>
            <p:nvPr/>
          </p:nvSpPr>
          <p:spPr>
            <a:xfrm rot="496532">
              <a:off x="1618257" y="4452441"/>
              <a:ext cx="313344" cy="430916"/>
            </a:xfrm>
            <a:prstGeom prst="corne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32" name="群組 31">
            <a:extLst>
              <a:ext uri="{FF2B5EF4-FFF2-40B4-BE49-F238E27FC236}">
                <a16:creationId xmlns:a16="http://schemas.microsoft.com/office/drawing/2014/main" id="{6880EDDC-C282-4591-9438-A9A9F30415E9}"/>
              </a:ext>
            </a:extLst>
          </p:cNvPr>
          <p:cNvGrpSpPr/>
          <p:nvPr/>
        </p:nvGrpSpPr>
        <p:grpSpPr>
          <a:xfrm>
            <a:off x="7214996" y="3827047"/>
            <a:ext cx="3272590" cy="529390"/>
            <a:chOff x="8406063" y="834189"/>
            <a:chExt cx="3272590" cy="529390"/>
          </a:xfrm>
        </p:grpSpPr>
        <p:sp>
          <p:nvSpPr>
            <p:cNvPr id="30" name="手繪多邊形: 圖案 29">
              <a:extLst>
                <a:ext uri="{FF2B5EF4-FFF2-40B4-BE49-F238E27FC236}">
                  <a16:creationId xmlns:a16="http://schemas.microsoft.com/office/drawing/2014/main" id="{4993F71F-7FF1-450D-9451-1B6DB3C0902F}"/>
                </a:ext>
              </a:extLst>
            </p:cNvPr>
            <p:cNvSpPr/>
            <p:nvPr/>
          </p:nvSpPr>
          <p:spPr>
            <a:xfrm>
              <a:off x="8406063" y="834189"/>
              <a:ext cx="3272590" cy="529390"/>
            </a:xfrm>
            <a:custGeom>
              <a:avLst/>
              <a:gdLst>
                <a:gd name="connsiteX0" fmla="*/ 0 w 3272590"/>
                <a:gd name="connsiteY0" fmla="*/ 465222 h 529390"/>
                <a:gd name="connsiteX1" fmla="*/ 64169 w 3272590"/>
                <a:gd name="connsiteY1" fmla="*/ 336885 h 529390"/>
                <a:gd name="connsiteX2" fmla="*/ 96253 w 3272590"/>
                <a:gd name="connsiteY2" fmla="*/ 304800 h 529390"/>
                <a:gd name="connsiteX3" fmla="*/ 160421 w 3272590"/>
                <a:gd name="connsiteY3" fmla="*/ 208548 h 529390"/>
                <a:gd name="connsiteX4" fmla="*/ 192505 w 3272590"/>
                <a:gd name="connsiteY4" fmla="*/ 160422 h 529390"/>
                <a:gd name="connsiteX5" fmla="*/ 240632 w 3272590"/>
                <a:gd name="connsiteY5" fmla="*/ 144379 h 529390"/>
                <a:gd name="connsiteX6" fmla="*/ 320842 w 3272590"/>
                <a:gd name="connsiteY6" fmla="*/ 80211 h 529390"/>
                <a:gd name="connsiteX7" fmla="*/ 368969 w 3272590"/>
                <a:gd name="connsiteY7" fmla="*/ 48127 h 529390"/>
                <a:gd name="connsiteX8" fmla="*/ 465221 w 3272590"/>
                <a:gd name="connsiteY8" fmla="*/ 16043 h 529390"/>
                <a:gd name="connsiteX9" fmla="*/ 513348 w 3272590"/>
                <a:gd name="connsiteY9" fmla="*/ 0 h 529390"/>
                <a:gd name="connsiteX10" fmla="*/ 577516 w 3272590"/>
                <a:gd name="connsiteY10" fmla="*/ 64169 h 529390"/>
                <a:gd name="connsiteX11" fmla="*/ 625642 w 3272590"/>
                <a:gd name="connsiteY11" fmla="*/ 80211 h 529390"/>
                <a:gd name="connsiteX12" fmla="*/ 673769 w 3272590"/>
                <a:gd name="connsiteY12" fmla="*/ 112295 h 529390"/>
                <a:gd name="connsiteX13" fmla="*/ 737937 w 3272590"/>
                <a:gd name="connsiteY13" fmla="*/ 208548 h 529390"/>
                <a:gd name="connsiteX14" fmla="*/ 818148 w 3272590"/>
                <a:gd name="connsiteY14" fmla="*/ 272716 h 529390"/>
                <a:gd name="connsiteX15" fmla="*/ 866274 w 3272590"/>
                <a:gd name="connsiteY15" fmla="*/ 304800 h 529390"/>
                <a:gd name="connsiteX16" fmla="*/ 898358 w 3272590"/>
                <a:gd name="connsiteY16" fmla="*/ 336885 h 529390"/>
                <a:gd name="connsiteX17" fmla="*/ 946484 w 3272590"/>
                <a:gd name="connsiteY17" fmla="*/ 368969 h 529390"/>
                <a:gd name="connsiteX18" fmla="*/ 1026695 w 3272590"/>
                <a:gd name="connsiteY18" fmla="*/ 433137 h 529390"/>
                <a:gd name="connsiteX19" fmla="*/ 1042737 w 3272590"/>
                <a:gd name="connsiteY19" fmla="*/ 481264 h 529390"/>
                <a:gd name="connsiteX20" fmla="*/ 1267326 w 3272590"/>
                <a:gd name="connsiteY20" fmla="*/ 481264 h 529390"/>
                <a:gd name="connsiteX21" fmla="*/ 1315453 w 3272590"/>
                <a:gd name="connsiteY21" fmla="*/ 465222 h 529390"/>
                <a:gd name="connsiteX22" fmla="*/ 1347537 w 3272590"/>
                <a:gd name="connsiteY22" fmla="*/ 433137 h 529390"/>
                <a:gd name="connsiteX23" fmla="*/ 1395663 w 3272590"/>
                <a:gd name="connsiteY23" fmla="*/ 401053 h 529390"/>
                <a:gd name="connsiteX24" fmla="*/ 1411705 w 3272590"/>
                <a:gd name="connsiteY24" fmla="*/ 352927 h 529390"/>
                <a:gd name="connsiteX25" fmla="*/ 1459832 w 3272590"/>
                <a:gd name="connsiteY25" fmla="*/ 336885 h 529390"/>
                <a:gd name="connsiteX26" fmla="*/ 1540042 w 3272590"/>
                <a:gd name="connsiteY26" fmla="*/ 288758 h 529390"/>
                <a:gd name="connsiteX27" fmla="*/ 1652337 w 3272590"/>
                <a:gd name="connsiteY27" fmla="*/ 224590 h 529390"/>
                <a:gd name="connsiteX28" fmla="*/ 1748590 w 3272590"/>
                <a:gd name="connsiteY28" fmla="*/ 192506 h 529390"/>
                <a:gd name="connsiteX29" fmla="*/ 1796716 w 3272590"/>
                <a:gd name="connsiteY29" fmla="*/ 160422 h 529390"/>
                <a:gd name="connsiteX30" fmla="*/ 1828800 w 3272590"/>
                <a:gd name="connsiteY30" fmla="*/ 128337 h 529390"/>
                <a:gd name="connsiteX31" fmla="*/ 1941095 w 3272590"/>
                <a:gd name="connsiteY31" fmla="*/ 96253 h 529390"/>
                <a:gd name="connsiteX32" fmla="*/ 2133600 w 3272590"/>
                <a:gd name="connsiteY32" fmla="*/ 128337 h 529390"/>
                <a:gd name="connsiteX33" fmla="*/ 2181726 w 3272590"/>
                <a:gd name="connsiteY33" fmla="*/ 160422 h 529390"/>
                <a:gd name="connsiteX34" fmla="*/ 2213811 w 3272590"/>
                <a:gd name="connsiteY34" fmla="*/ 192506 h 529390"/>
                <a:gd name="connsiteX35" fmla="*/ 2310063 w 3272590"/>
                <a:gd name="connsiteY35" fmla="*/ 224590 h 529390"/>
                <a:gd name="connsiteX36" fmla="*/ 2342148 w 3272590"/>
                <a:gd name="connsiteY36" fmla="*/ 256674 h 529390"/>
                <a:gd name="connsiteX37" fmla="*/ 2390274 w 3272590"/>
                <a:gd name="connsiteY37" fmla="*/ 336885 h 529390"/>
                <a:gd name="connsiteX38" fmla="*/ 2454442 w 3272590"/>
                <a:gd name="connsiteY38" fmla="*/ 401053 h 529390"/>
                <a:gd name="connsiteX39" fmla="*/ 2470484 w 3272590"/>
                <a:gd name="connsiteY39" fmla="*/ 449179 h 529390"/>
                <a:gd name="connsiteX40" fmla="*/ 2566737 w 3272590"/>
                <a:gd name="connsiteY40" fmla="*/ 481264 h 529390"/>
                <a:gd name="connsiteX41" fmla="*/ 2662990 w 3272590"/>
                <a:gd name="connsiteY41" fmla="*/ 529390 h 529390"/>
                <a:gd name="connsiteX42" fmla="*/ 2775284 w 3272590"/>
                <a:gd name="connsiteY42" fmla="*/ 513348 h 529390"/>
                <a:gd name="connsiteX43" fmla="*/ 2887579 w 3272590"/>
                <a:gd name="connsiteY43" fmla="*/ 481264 h 529390"/>
                <a:gd name="connsiteX44" fmla="*/ 2919663 w 3272590"/>
                <a:gd name="connsiteY44" fmla="*/ 449179 h 529390"/>
                <a:gd name="connsiteX45" fmla="*/ 3015916 w 3272590"/>
                <a:gd name="connsiteY45" fmla="*/ 417095 h 529390"/>
                <a:gd name="connsiteX46" fmla="*/ 3064042 w 3272590"/>
                <a:gd name="connsiteY46" fmla="*/ 385011 h 529390"/>
                <a:gd name="connsiteX47" fmla="*/ 3160295 w 3272590"/>
                <a:gd name="connsiteY47" fmla="*/ 352927 h 529390"/>
                <a:gd name="connsiteX48" fmla="*/ 3208421 w 3272590"/>
                <a:gd name="connsiteY48" fmla="*/ 320843 h 529390"/>
                <a:gd name="connsiteX49" fmla="*/ 3272590 w 3272590"/>
                <a:gd name="connsiteY49" fmla="*/ 256674 h 52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3272590" h="529390">
                  <a:moveTo>
                    <a:pt x="0" y="465222"/>
                  </a:moveTo>
                  <a:cubicBezTo>
                    <a:pt x="24891" y="402993"/>
                    <a:pt x="25720" y="384946"/>
                    <a:pt x="64169" y="336885"/>
                  </a:cubicBezTo>
                  <a:cubicBezTo>
                    <a:pt x="73617" y="325075"/>
                    <a:pt x="87178" y="316900"/>
                    <a:pt x="96253" y="304800"/>
                  </a:cubicBezTo>
                  <a:cubicBezTo>
                    <a:pt x="119389" y="273952"/>
                    <a:pt x="139032" y="240632"/>
                    <a:pt x="160421" y="208548"/>
                  </a:cubicBezTo>
                  <a:cubicBezTo>
                    <a:pt x="171116" y="192506"/>
                    <a:pt x="174214" y="166519"/>
                    <a:pt x="192505" y="160422"/>
                  </a:cubicBezTo>
                  <a:lnTo>
                    <a:pt x="240632" y="144379"/>
                  </a:lnTo>
                  <a:cubicBezTo>
                    <a:pt x="294716" y="63252"/>
                    <a:pt x="243356" y="118953"/>
                    <a:pt x="320842" y="80211"/>
                  </a:cubicBezTo>
                  <a:cubicBezTo>
                    <a:pt x="338087" y="71589"/>
                    <a:pt x="351350" y="55957"/>
                    <a:pt x="368969" y="48127"/>
                  </a:cubicBezTo>
                  <a:cubicBezTo>
                    <a:pt x="399874" y="34392"/>
                    <a:pt x="433137" y="26738"/>
                    <a:pt x="465221" y="16043"/>
                  </a:cubicBezTo>
                  <a:lnTo>
                    <a:pt x="513348" y="0"/>
                  </a:lnTo>
                  <a:cubicBezTo>
                    <a:pt x="641686" y="42782"/>
                    <a:pt x="491957" y="-21390"/>
                    <a:pt x="577516" y="64169"/>
                  </a:cubicBezTo>
                  <a:cubicBezTo>
                    <a:pt x="589473" y="76126"/>
                    <a:pt x="610517" y="72649"/>
                    <a:pt x="625642" y="80211"/>
                  </a:cubicBezTo>
                  <a:cubicBezTo>
                    <a:pt x="642887" y="88833"/>
                    <a:pt x="657727" y="101600"/>
                    <a:pt x="673769" y="112295"/>
                  </a:cubicBezTo>
                  <a:cubicBezTo>
                    <a:pt x="695158" y="144379"/>
                    <a:pt x="705853" y="187159"/>
                    <a:pt x="737937" y="208548"/>
                  </a:cubicBezTo>
                  <a:cubicBezTo>
                    <a:pt x="886063" y="307299"/>
                    <a:pt x="703854" y="181282"/>
                    <a:pt x="818148" y="272716"/>
                  </a:cubicBezTo>
                  <a:cubicBezTo>
                    <a:pt x="833203" y="284760"/>
                    <a:pt x="851219" y="292756"/>
                    <a:pt x="866274" y="304800"/>
                  </a:cubicBezTo>
                  <a:cubicBezTo>
                    <a:pt x="878084" y="314248"/>
                    <a:pt x="886548" y="327437"/>
                    <a:pt x="898358" y="336885"/>
                  </a:cubicBezTo>
                  <a:cubicBezTo>
                    <a:pt x="913413" y="348929"/>
                    <a:pt x="931429" y="356925"/>
                    <a:pt x="946484" y="368969"/>
                  </a:cubicBezTo>
                  <a:cubicBezTo>
                    <a:pt x="1060778" y="460403"/>
                    <a:pt x="878569" y="334386"/>
                    <a:pt x="1026695" y="433137"/>
                  </a:cubicBezTo>
                  <a:cubicBezTo>
                    <a:pt x="1032042" y="449179"/>
                    <a:pt x="1028055" y="472874"/>
                    <a:pt x="1042737" y="481264"/>
                  </a:cubicBezTo>
                  <a:cubicBezTo>
                    <a:pt x="1100857" y="514476"/>
                    <a:pt x="1213619" y="487977"/>
                    <a:pt x="1267326" y="481264"/>
                  </a:cubicBezTo>
                  <a:cubicBezTo>
                    <a:pt x="1283368" y="475917"/>
                    <a:pt x="1300953" y="473922"/>
                    <a:pt x="1315453" y="465222"/>
                  </a:cubicBezTo>
                  <a:cubicBezTo>
                    <a:pt x="1328422" y="457440"/>
                    <a:pt x="1335727" y="442585"/>
                    <a:pt x="1347537" y="433137"/>
                  </a:cubicBezTo>
                  <a:cubicBezTo>
                    <a:pt x="1362592" y="421093"/>
                    <a:pt x="1379621" y="411748"/>
                    <a:pt x="1395663" y="401053"/>
                  </a:cubicBezTo>
                  <a:cubicBezTo>
                    <a:pt x="1401010" y="385011"/>
                    <a:pt x="1399748" y="364884"/>
                    <a:pt x="1411705" y="352927"/>
                  </a:cubicBezTo>
                  <a:cubicBezTo>
                    <a:pt x="1423662" y="340970"/>
                    <a:pt x="1445332" y="345585"/>
                    <a:pt x="1459832" y="336885"/>
                  </a:cubicBezTo>
                  <a:cubicBezTo>
                    <a:pt x="1569937" y="270821"/>
                    <a:pt x="1403706" y="334203"/>
                    <a:pt x="1540042" y="288758"/>
                  </a:cubicBezTo>
                  <a:cubicBezTo>
                    <a:pt x="1610093" y="218708"/>
                    <a:pt x="1560004" y="252290"/>
                    <a:pt x="1652337" y="224590"/>
                  </a:cubicBezTo>
                  <a:cubicBezTo>
                    <a:pt x="1684731" y="214872"/>
                    <a:pt x="1748590" y="192506"/>
                    <a:pt x="1748590" y="192506"/>
                  </a:cubicBezTo>
                  <a:cubicBezTo>
                    <a:pt x="1764632" y="181811"/>
                    <a:pt x="1781661" y="172466"/>
                    <a:pt x="1796716" y="160422"/>
                  </a:cubicBezTo>
                  <a:cubicBezTo>
                    <a:pt x="1808526" y="150974"/>
                    <a:pt x="1815831" y="136119"/>
                    <a:pt x="1828800" y="128337"/>
                  </a:cubicBezTo>
                  <a:cubicBezTo>
                    <a:pt x="1845239" y="118474"/>
                    <a:pt x="1929109" y="99249"/>
                    <a:pt x="1941095" y="96253"/>
                  </a:cubicBezTo>
                  <a:cubicBezTo>
                    <a:pt x="1986837" y="101335"/>
                    <a:pt x="2079851" y="101462"/>
                    <a:pt x="2133600" y="128337"/>
                  </a:cubicBezTo>
                  <a:cubicBezTo>
                    <a:pt x="2150845" y="136960"/>
                    <a:pt x="2166671" y="148378"/>
                    <a:pt x="2181726" y="160422"/>
                  </a:cubicBezTo>
                  <a:cubicBezTo>
                    <a:pt x="2193536" y="169870"/>
                    <a:pt x="2200283" y="185742"/>
                    <a:pt x="2213811" y="192506"/>
                  </a:cubicBezTo>
                  <a:cubicBezTo>
                    <a:pt x="2244060" y="207630"/>
                    <a:pt x="2310063" y="224590"/>
                    <a:pt x="2310063" y="224590"/>
                  </a:cubicBezTo>
                  <a:cubicBezTo>
                    <a:pt x="2320758" y="235285"/>
                    <a:pt x="2334366" y="243705"/>
                    <a:pt x="2342148" y="256674"/>
                  </a:cubicBezTo>
                  <a:cubicBezTo>
                    <a:pt x="2404628" y="360805"/>
                    <a:pt x="2308975" y="255584"/>
                    <a:pt x="2390274" y="336885"/>
                  </a:cubicBezTo>
                  <a:cubicBezTo>
                    <a:pt x="2433053" y="465221"/>
                    <a:pt x="2368885" y="315496"/>
                    <a:pt x="2454442" y="401053"/>
                  </a:cubicBezTo>
                  <a:cubicBezTo>
                    <a:pt x="2466399" y="413010"/>
                    <a:pt x="2456724" y="439350"/>
                    <a:pt x="2470484" y="449179"/>
                  </a:cubicBezTo>
                  <a:cubicBezTo>
                    <a:pt x="2498004" y="468836"/>
                    <a:pt x="2538597" y="462504"/>
                    <a:pt x="2566737" y="481264"/>
                  </a:cubicBezTo>
                  <a:cubicBezTo>
                    <a:pt x="2628933" y="522728"/>
                    <a:pt x="2596572" y="507251"/>
                    <a:pt x="2662990" y="529390"/>
                  </a:cubicBezTo>
                  <a:cubicBezTo>
                    <a:pt x="2700421" y="524043"/>
                    <a:pt x="2738083" y="520112"/>
                    <a:pt x="2775284" y="513348"/>
                  </a:cubicBezTo>
                  <a:cubicBezTo>
                    <a:pt x="2819601" y="505290"/>
                    <a:pt x="2846344" y="495009"/>
                    <a:pt x="2887579" y="481264"/>
                  </a:cubicBezTo>
                  <a:cubicBezTo>
                    <a:pt x="2898274" y="470569"/>
                    <a:pt x="2906135" y="455943"/>
                    <a:pt x="2919663" y="449179"/>
                  </a:cubicBezTo>
                  <a:cubicBezTo>
                    <a:pt x="2949912" y="434054"/>
                    <a:pt x="2987776" y="435855"/>
                    <a:pt x="3015916" y="417095"/>
                  </a:cubicBezTo>
                  <a:cubicBezTo>
                    <a:pt x="3031958" y="406400"/>
                    <a:pt x="3046424" y="392841"/>
                    <a:pt x="3064042" y="385011"/>
                  </a:cubicBezTo>
                  <a:cubicBezTo>
                    <a:pt x="3094947" y="371276"/>
                    <a:pt x="3132155" y="371687"/>
                    <a:pt x="3160295" y="352927"/>
                  </a:cubicBezTo>
                  <a:cubicBezTo>
                    <a:pt x="3176337" y="342232"/>
                    <a:pt x="3193782" y="333390"/>
                    <a:pt x="3208421" y="320843"/>
                  </a:cubicBezTo>
                  <a:cubicBezTo>
                    <a:pt x="3231388" y="301157"/>
                    <a:pt x="3272590" y="256674"/>
                    <a:pt x="3272590" y="256674"/>
                  </a:cubicBezTo>
                </a:path>
              </a:pathLst>
            </a:cu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1" name="手繪多邊形: 圖案 30">
              <a:extLst>
                <a:ext uri="{FF2B5EF4-FFF2-40B4-BE49-F238E27FC236}">
                  <a16:creationId xmlns:a16="http://schemas.microsoft.com/office/drawing/2014/main" id="{071DE3DD-DD98-4D01-8D29-894EC7187D0C}"/>
                </a:ext>
              </a:extLst>
            </p:cNvPr>
            <p:cNvSpPr/>
            <p:nvPr/>
          </p:nvSpPr>
          <p:spPr>
            <a:xfrm>
              <a:off x="8459249" y="857451"/>
              <a:ext cx="3112168" cy="482866"/>
            </a:xfrm>
            <a:custGeom>
              <a:avLst/>
              <a:gdLst>
                <a:gd name="connsiteX0" fmla="*/ 0 w 3112168"/>
                <a:gd name="connsiteY0" fmla="*/ 0 h 482866"/>
                <a:gd name="connsiteX1" fmla="*/ 16042 w 3112168"/>
                <a:gd name="connsiteY1" fmla="*/ 80210 h 482866"/>
                <a:gd name="connsiteX2" fmla="*/ 176463 w 3112168"/>
                <a:gd name="connsiteY2" fmla="*/ 240631 h 482866"/>
                <a:gd name="connsiteX3" fmla="*/ 208547 w 3112168"/>
                <a:gd name="connsiteY3" fmla="*/ 272716 h 482866"/>
                <a:gd name="connsiteX4" fmla="*/ 304800 w 3112168"/>
                <a:gd name="connsiteY4" fmla="*/ 304800 h 482866"/>
                <a:gd name="connsiteX5" fmla="*/ 336884 w 3112168"/>
                <a:gd name="connsiteY5" fmla="*/ 352926 h 482866"/>
                <a:gd name="connsiteX6" fmla="*/ 433137 w 3112168"/>
                <a:gd name="connsiteY6" fmla="*/ 385010 h 482866"/>
                <a:gd name="connsiteX7" fmla="*/ 465221 w 3112168"/>
                <a:gd name="connsiteY7" fmla="*/ 417095 h 482866"/>
                <a:gd name="connsiteX8" fmla="*/ 593558 w 3112168"/>
                <a:gd name="connsiteY8" fmla="*/ 417095 h 482866"/>
                <a:gd name="connsiteX9" fmla="*/ 721894 w 3112168"/>
                <a:gd name="connsiteY9" fmla="*/ 288758 h 482866"/>
                <a:gd name="connsiteX10" fmla="*/ 753979 w 3112168"/>
                <a:gd name="connsiteY10" fmla="*/ 256673 h 482866"/>
                <a:gd name="connsiteX11" fmla="*/ 786063 w 3112168"/>
                <a:gd name="connsiteY11" fmla="*/ 208547 h 482866"/>
                <a:gd name="connsiteX12" fmla="*/ 834189 w 3112168"/>
                <a:gd name="connsiteY12" fmla="*/ 176463 h 482866"/>
                <a:gd name="connsiteX13" fmla="*/ 882315 w 3112168"/>
                <a:gd name="connsiteY13" fmla="*/ 128337 h 482866"/>
                <a:gd name="connsiteX14" fmla="*/ 978568 w 3112168"/>
                <a:gd name="connsiteY14" fmla="*/ 96252 h 482866"/>
                <a:gd name="connsiteX15" fmla="*/ 1026694 w 3112168"/>
                <a:gd name="connsiteY15" fmla="*/ 80210 h 482866"/>
                <a:gd name="connsiteX16" fmla="*/ 1219200 w 3112168"/>
                <a:gd name="connsiteY16" fmla="*/ 64168 h 482866"/>
                <a:gd name="connsiteX17" fmla="*/ 1315452 w 3112168"/>
                <a:gd name="connsiteY17" fmla="*/ 96252 h 482866"/>
                <a:gd name="connsiteX18" fmla="*/ 1363579 w 3112168"/>
                <a:gd name="connsiteY18" fmla="*/ 144379 h 482866"/>
                <a:gd name="connsiteX19" fmla="*/ 1411705 w 3112168"/>
                <a:gd name="connsiteY19" fmla="*/ 160421 h 482866"/>
                <a:gd name="connsiteX20" fmla="*/ 1491915 w 3112168"/>
                <a:gd name="connsiteY20" fmla="*/ 224589 h 482866"/>
                <a:gd name="connsiteX21" fmla="*/ 1556084 w 3112168"/>
                <a:gd name="connsiteY21" fmla="*/ 288758 h 482866"/>
                <a:gd name="connsiteX22" fmla="*/ 1652337 w 3112168"/>
                <a:gd name="connsiteY22" fmla="*/ 336884 h 482866"/>
                <a:gd name="connsiteX23" fmla="*/ 1684421 w 3112168"/>
                <a:gd name="connsiteY23" fmla="*/ 385010 h 482866"/>
                <a:gd name="connsiteX24" fmla="*/ 1764631 w 3112168"/>
                <a:gd name="connsiteY24" fmla="*/ 449179 h 482866"/>
                <a:gd name="connsiteX25" fmla="*/ 1812758 w 3112168"/>
                <a:gd name="connsiteY25" fmla="*/ 465221 h 482866"/>
                <a:gd name="connsiteX26" fmla="*/ 2021305 w 3112168"/>
                <a:gd name="connsiteY26" fmla="*/ 433137 h 482866"/>
                <a:gd name="connsiteX27" fmla="*/ 2101515 w 3112168"/>
                <a:gd name="connsiteY27" fmla="*/ 368968 h 482866"/>
                <a:gd name="connsiteX28" fmla="*/ 2165684 w 3112168"/>
                <a:gd name="connsiteY28" fmla="*/ 352926 h 482866"/>
                <a:gd name="connsiteX29" fmla="*/ 2310063 w 3112168"/>
                <a:gd name="connsiteY29" fmla="*/ 304800 h 482866"/>
                <a:gd name="connsiteX30" fmla="*/ 2358189 w 3112168"/>
                <a:gd name="connsiteY30" fmla="*/ 288758 h 482866"/>
                <a:gd name="connsiteX31" fmla="*/ 2406315 w 3112168"/>
                <a:gd name="connsiteY31" fmla="*/ 272716 h 482866"/>
                <a:gd name="connsiteX32" fmla="*/ 2422358 w 3112168"/>
                <a:gd name="connsiteY32" fmla="*/ 224589 h 482866"/>
                <a:gd name="connsiteX33" fmla="*/ 2518610 w 3112168"/>
                <a:gd name="connsiteY33" fmla="*/ 192505 h 482866"/>
                <a:gd name="connsiteX34" fmla="*/ 2855494 w 3112168"/>
                <a:gd name="connsiteY34" fmla="*/ 208547 h 482866"/>
                <a:gd name="connsiteX35" fmla="*/ 2919663 w 3112168"/>
                <a:gd name="connsiteY35" fmla="*/ 272716 h 482866"/>
                <a:gd name="connsiteX36" fmla="*/ 2967789 w 3112168"/>
                <a:gd name="connsiteY36" fmla="*/ 368968 h 482866"/>
                <a:gd name="connsiteX37" fmla="*/ 3015915 w 3112168"/>
                <a:gd name="connsiteY37" fmla="*/ 401052 h 482866"/>
                <a:gd name="connsiteX38" fmla="*/ 3048000 w 3112168"/>
                <a:gd name="connsiteY38" fmla="*/ 433137 h 482866"/>
                <a:gd name="connsiteX39" fmla="*/ 3112168 w 3112168"/>
                <a:gd name="connsiteY39" fmla="*/ 481263 h 482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12168" h="482866">
                  <a:moveTo>
                    <a:pt x="0" y="0"/>
                  </a:moveTo>
                  <a:cubicBezTo>
                    <a:pt x="5347" y="26737"/>
                    <a:pt x="4759" y="55388"/>
                    <a:pt x="16042" y="80210"/>
                  </a:cubicBezTo>
                  <a:cubicBezTo>
                    <a:pt x="87344" y="237076"/>
                    <a:pt x="62381" y="126545"/>
                    <a:pt x="176463" y="240631"/>
                  </a:cubicBezTo>
                  <a:cubicBezTo>
                    <a:pt x="187158" y="251326"/>
                    <a:pt x="195019" y="265952"/>
                    <a:pt x="208547" y="272716"/>
                  </a:cubicBezTo>
                  <a:cubicBezTo>
                    <a:pt x="238796" y="287841"/>
                    <a:pt x="304800" y="304800"/>
                    <a:pt x="304800" y="304800"/>
                  </a:cubicBezTo>
                  <a:cubicBezTo>
                    <a:pt x="315495" y="320842"/>
                    <a:pt x="320534" y="342708"/>
                    <a:pt x="336884" y="352926"/>
                  </a:cubicBezTo>
                  <a:cubicBezTo>
                    <a:pt x="365563" y="370850"/>
                    <a:pt x="433137" y="385010"/>
                    <a:pt x="433137" y="385010"/>
                  </a:cubicBezTo>
                  <a:cubicBezTo>
                    <a:pt x="443832" y="395705"/>
                    <a:pt x="452252" y="409313"/>
                    <a:pt x="465221" y="417095"/>
                  </a:cubicBezTo>
                  <a:cubicBezTo>
                    <a:pt x="514549" y="446692"/>
                    <a:pt x="536538" y="428499"/>
                    <a:pt x="593558" y="417095"/>
                  </a:cubicBezTo>
                  <a:lnTo>
                    <a:pt x="721894" y="288758"/>
                  </a:lnTo>
                  <a:cubicBezTo>
                    <a:pt x="732589" y="278063"/>
                    <a:pt x="745589" y="269258"/>
                    <a:pt x="753979" y="256673"/>
                  </a:cubicBezTo>
                  <a:cubicBezTo>
                    <a:pt x="764674" y="240631"/>
                    <a:pt x="772430" y="222180"/>
                    <a:pt x="786063" y="208547"/>
                  </a:cubicBezTo>
                  <a:cubicBezTo>
                    <a:pt x="799696" y="194914"/>
                    <a:pt x="819378" y="188806"/>
                    <a:pt x="834189" y="176463"/>
                  </a:cubicBezTo>
                  <a:cubicBezTo>
                    <a:pt x="851617" y="161939"/>
                    <a:pt x="862483" y="139355"/>
                    <a:pt x="882315" y="128337"/>
                  </a:cubicBezTo>
                  <a:cubicBezTo>
                    <a:pt x="911879" y="111913"/>
                    <a:pt x="946484" y="106947"/>
                    <a:pt x="978568" y="96252"/>
                  </a:cubicBezTo>
                  <a:lnTo>
                    <a:pt x="1026694" y="80210"/>
                  </a:lnTo>
                  <a:cubicBezTo>
                    <a:pt x="1093141" y="13765"/>
                    <a:pt x="1056659" y="33692"/>
                    <a:pt x="1219200" y="64168"/>
                  </a:cubicBezTo>
                  <a:cubicBezTo>
                    <a:pt x="1252440" y="70401"/>
                    <a:pt x="1315452" y="96252"/>
                    <a:pt x="1315452" y="96252"/>
                  </a:cubicBezTo>
                  <a:cubicBezTo>
                    <a:pt x="1331494" y="112294"/>
                    <a:pt x="1344702" y="131794"/>
                    <a:pt x="1363579" y="144379"/>
                  </a:cubicBezTo>
                  <a:cubicBezTo>
                    <a:pt x="1377649" y="153759"/>
                    <a:pt x="1398501" y="149858"/>
                    <a:pt x="1411705" y="160421"/>
                  </a:cubicBezTo>
                  <a:cubicBezTo>
                    <a:pt x="1515365" y="243349"/>
                    <a:pt x="1370949" y="184267"/>
                    <a:pt x="1491915" y="224589"/>
                  </a:cubicBezTo>
                  <a:cubicBezTo>
                    <a:pt x="1513305" y="245979"/>
                    <a:pt x="1527387" y="279192"/>
                    <a:pt x="1556084" y="288758"/>
                  </a:cubicBezTo>
                  <a:cubicBezTo>
                    <a:pt x="1622501" y="310897"/>
                    <a:pt x="1590140" y="295420"/>
                    <a:pt x="1652337" y="336884"/>
                  </a:cubicBezTo>
                  <a:cubicBezTo>
                    <a:pt x="1663032" y="352926"/>
                    <a:pt x="1672377" y="369955"/>
                    <a:pt x="1684421" y="385010"/>
                  </a:cubicBezTo>
                  <a:cubicBezTo>
                    <a:pt x="1704317" y="409880"/>
                    <a:pt x="1736836" y="435281"/>
                    <a:pt x="1764631" y="449179"/>
                  </a:cubicBezTo>
                  <a:cubicBezTo>
                    <a:pt x="1779756" y="456741"/>
                    <a:pt x="1796716" y="459874"/>
                    <a:pt x="1812758" y="465221"/>
                  </a:cubicBezTo>
                  <a:cubicBezTo>
                    <a:pt x="1822015" y="464295"/>
                    <a:pt x="1975055" y="460887"/>
                    <a:pt x="2021305" y="433137"/>
                  </a:cubicBezTo>
                  <a:cubicBezTo>
                    <a:pt x="2107547" y="381391"/>
                    <a:pt x="1989145" y="417126"/>
                    <a:pt x="2101515" y="368968"/>
                  </a:cubicBezTo>
                  <a:cubicBezTo>
                    <a:pt x="2121780" y="360283"/>
                    <a:pt x="2144566" y="359261"/>
                    <a:pt x="2165684" y="352926"/>
                  </a:cubicBezTo>
                  <a:cubicBezTo>
                    <a:pt x="2165696" y="352923"/>
                    <a:pt x="2285994" y="312823"/>
                    <a:pt x="2310063" y="304800"/>
                  </a:cubicBezTo>
                  <a:lnTo>
                    <a:pt x="2358189" y="288758"/>
                  </a:lnTo>
                  <a:lnTo>
                    <a:pt x="2406315" y="272716"/>
                  </a:lnTo>
                  <a:cubicBezTo>
                    <a:pt x="2411663" y="256674"/>
                    <a:pt x="2408598" y="234418"/>
                    <a:pt x="2422358" y="224589"/>
                  </a:cubicBezTo>
                  <a:cubicBezTo>
                    <a:pt x="2449878" y="204932"/>
                    <a:pt x="2518610" y="192505"/>
                    <a:pt x="2518610" y="192505"/>
                  </a:cubicBezTo>
                  <a:cubicBezTo>
                    <a:pt x="2630905" y="197852"/>
                    <a:pt x="2745255" y="186499"/>
                    <a:pt x="2855494" y="208547"/>
                  </a:cubicBezTo>
                  <a:cubicBezTo>
                    <a:pt x="2885156" y="214479"/>
                    <a:pt x="2919663" y="272716"/>
                    <a:pt x="2919663" y="272716"/>
                  </a:cubicBezTo>
                  <a:cubicBezTo>
                    <a:pt x="2932710" y="311858"/>
                    <a:pt x="2936691" y="337870"/>
                    <a:pt x="2967789" y="368968"/>
                  </a:cubicBezTo>
                  <a:cubicBezTo>
                    <a:pt x="2981422" y="382601"/>
                    <a:pt x="3000860" y="389008"/>
                    <a:pt x="3015915" y="401052"/>
                  </a:cubicBezTo>
                  <a:cubicBezTo>
                    <a:pt x="3027726" y="410501"/>
                    <a:pt x="3037305" y="422442"/>
                    <a:pt x="3048000" y="433137"/>
                  </a:cubicBezTo>
                  <a:cubicBezTo>
                    <a:pt x="3069115" y="496482"/>
                    <a:pt x="3047132" y="481263"/>
                    <a:pt x="3112168" y="481263"/>
                  </a:cubicBezTo>
                </a:path>
              </a:pathLst>
            </a:cu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sp>
        <p:nvSpPr>
          <p:cNvPr id="33" name="文字方塊 32">
            <a:extLst>
              <a:ext uri="{FF2B5EF4-FFF2-40B4-BE49-F238E27FC236}">
                <a16:creationId xmlns:a16="http://schemas.microsoft.com/office/drawing/2014/main" id="{4FC14C72-7685-45D5-A0A6-231FDF22A671}"/>
              </a:ext>
            </a:extLst>
          </p:cNvPr>
          <p:cNvSpPr txBox="1"/>
          <p:nvPr/>
        </p:nvSpPr>
        <p:spPr>
          <a:xfrm>
            <a:off x="6898426" y="4478437"/>
            <a:ext cx="4479372" cy="1569660"/>
          </a:xfrm>
          <a:prstGeom prst="rect">
            <a:avLst/>
          </a:prstGeom>
          <a:noFill/>
        </p:spPr>
        <p:txBody>
          <a:bodyPr wrap="square" rtlCol="0">
            <a:spAutoFit/>
          </a:bodyPr>
          <a:lstStyle/>
          <a:p>
            <a:r>
              <a:rPr lang="en-US" altLang="zh-TW" sz="4800" dirty="0"/>
              <a:t>diGAVPO-5xUAS complex</a:t>
            </a:r>
            <a:endParaRPr lang="zh-TW" altLang="en-US" sz="4800" dirty="0"/>
          </a:p>
        </p:txBody>
      </p:sp>
      <p:sp>
        <p:nvSpPr>
          <p:cNvPr id="3" name="投影片編號版面配置區 2"/>
          <p:cNvSpPr>
            <a:spLocks noGrp="1"/>
          </p:cNvSpPr>
          <p:nvPr>
            <p:ph type="sldNum" sz="quarter" idx="12"/>
          </p:nvPr>
        </p:nvSpPr>
        <p:spPr/>
        <p:txBody>
          <a:bodyPr/>
          <a:lstStyle/>
          <a:p>
            <a:fld id="{5AEB807D-E1C8-4627-915B-A220824D33E4}" type="slidenum">
              <a:rPr lang="zh-TW" altLang="en-US" smtClean="0"/>
              <a:pPr/>
              <a:t>26</a:t>
            </a:fld>
            <a:endParaRPr lang="zh-TW" altLang="en-US" dirty="0"/>
          </a:p>
        </p:txBody>
      </p:sp>
    </p:spTree>
    <p:extLst>
      <p:ext uri="{BB962C8B-B14F-4D97-AF65-F5344CB8AC3E}">
        <p14:creationId xmlns:p14="http://schemas.microsoft.com/office/powerpoint/2010/main" val="2278353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F0255F2-2558-4D56-9418-776C61FADBE8}"/>
              </a:ext>
            </a:extLst>
          </p:cNvPr>
          <p:cNvSpPr>
            <a:spLocks noGrp="1"/>
          </p:cNvSpPr>
          <p:nvPr>
            <p:ph type="title"/>
          </p:nvPr>
        </p:nvSpPr>
        <p:spPr/>
        <p:txBody>
          <a:bodyPr>
            <a:noAutofit/>
          </a:bodyPr>
          <a:lstStyle/>
          <a:p>
            <a:pPr algn="ctr"/>
            <a:endParaRPr lang="zh-TW" altLang="en-US" sz="9600" dirty="0"/>
          </a:p>
        </p:txBody>
      </p:sp>
      <p:pic>
        <p:nvPicPr>
          <p:cNvPr id="4" name="內容版面配置區 3">
            <a:extLst>
              <a:ext uri="{FF2B5EF4-FFF2-40B4-BE49-F238E27FC236}">
                <a16:creationId xmlns:a16="http://schemas.microsoft.com/office/drawing/2014/main" id="{D1208053-D58D-4BA3-A548-88D28DCECD5A}"/>
              </a:ext>
            </a:extLst>
          </p:cNvPr>
          <p:cNvPicPr>
            <a:picLocks noGrp="1" noChangeAspect="1"/>
          </p:cNvPicPr>
          <p:nvPr>
            <p:ph idx="1"/>
          </p:nvPr>
        </p:nvPicPr>
        <p:blipFill>
          <a:blip r:embed="rId3"/>
          <a:stretch>
            <a:fillRect/>
          </a:stretch>
        </p:blipFill>
        <p:spPr>
          <a:xfrm>
            <a:off x="899160" y="1847728"/>
            <a:ext cx="5113713" cy="4194298"/>
          </a:xfrm>
          <a:prstGeom prst="rect">
            <a:avLst/>
          </a:prstGeom>
        </p:spPr>
      </p:pic>
      <p:sp>
        <p:nvSpPr>
          <p:cNvPr id="3" name="文字方塊 2">
            <a:extLst>
              <a:ext uri="{FF2B5EF4-FFF2-40B4-BE49-F238E27FC236}">
                <a16:creationId xmlns:a16="http://schemas.microsoft.com/office/drawing/2014/main" id="{557856D6-01D6-4AF1-869B-E24BF100A839}"/>
              </a:ext>
            </a:extLst>
          </p:cNvPr>
          <p:cNvSpPr txBox="1"/>
          <p:nvPr/>
        </p:nvSpPr>
        <p:spPr>
          <a:xfrm>
            <a:off x="6029387" y="1980074"/>
            <a:ext cx="5126293" cy="1200329"/>
          </a:xfrm>
          <a:prstGeom prst="rect">
            <a:avLst/>
          </a:prstGeom>
          <a:noFill/>
        </p:spPr>
        <p:txBody>
          <a:bodyPr wrap="square" rtlCol="0">
            <a:spAutoFit/>
          </a:bodyPr>
          <a:lstStyle/>
          <a:p>
            <a:r>
              <a:rPr lang="en-US" altLang="zh-TW" sz="7200" dirty="0"/>
              <a:t>Transcription</a:t>
            </a:r>
            <a:endParaRPr lang="zh-TW" altLang="en-US" sz="7200" dirty="0"/>
          </a:p>
        </p:txBody>
      </p:sp>
      <p:sp>
        <p:nvSpPr>
          <p:cNvPr id="5" name="文字方塊 4">
            <a:extLst>
              <a:ext uri="{FF2B5EF4-FFF2-40B4-BE49-F238E27FC236}">
                <a16:creationId xmlns:a16="http://schemas.microsoft.com/office/drawing/2014/main" id="{207F67CA-F2A1-4539-8B69-A4EE856E8835}"/>
              </a:ext>
            </a:extLst>
          </p:cNvPr>
          <p:cNvSpPr txBox="1"/>
          <p:nvPr/>
        </p:nvSpPr>
        <p:spPr>
          <a:xfrm>
            <a:off x="6160655" y="4216334"/>
            <a:ext cx="2711116" cy="1107996"/>
          </a:xfrm>
          <a:prstGeom prst="rect">
            <a:avLst/>
          </a:prstGeom>
          <a:noFill/>
        </p:spPr>
        <p:txBody>
          <a:bodyPr wrap="square" rtlCol="0">
            <a:spAutoFit/>
          </a:bodyPr>
          <a:lstStyle/>
          <a:p>
            <a:r>
              <a:rPr lang="en-US" altLang="zh-TW" sz="6600" dirty="0"/>
              <a:t>mRNA</a:t>
            </a:r>
            <a:endParaRPr lang="zh-TW" altLang="en-US" sz="6600" dirty="0"/>
          </a:p>
        </p:txBody>
      </p:sp>
      <p:sp>
        <p:nvSpPr>
          <p:cNvPr id="6" name="投影片編號版面配置區 5"/>
          <p:cNvSpPr>
            <a:spLocks noGrp="1"/>
          </p:cNvSpPr>
          <p:nvPr>
            <p:ph type="sldNum" sz="quarter" idx="12"/>
          </p:nvPr>
        </p:nvSpPr>
        <p:spPr/>
        <p:txBody>
          <a:bodyPr/>
          <a:lstStyle/>
          <a:p>
            <a:fld id="{5AEB807D-E1C8-4627-915B-A220824D33E4}" type="slidenum">
              <a:rPr lang="zh-TW" altLang="en-US" smtClean="0"/>
              <a:pPr/>
              <a:t>27</a:t>
            </a:fld>
            <a:endParaRPr lang="zh-TW" altLang="en-US" dirty="0"/>
          </a:p>
        </p:txBody>
      </p:sp>
    </p:spTree>
    <p:extLst>
      <p:ext uri="{BB962C8B-B14F-4D97-AF65-F5344CB8AC3E}">
        <p14:creationId xmlns:p14="http://schemas.microsoft.com/office/powerpoint/2010/main" val="28166708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B386E8A-3758-4AFB-8A19-F36C4541947C}"/>
              </a:ext>
            </a:extLst>
          </p:cNvPr>
          <p:cNvSpPr>
            <a:spLocks noGrp="1"/>
          </p:cNvSpPr>
          <p:nvPr>
            <p:ph type="title"/>
          </p:nvPr>
        </p:nvSpPr>
        <p:spPr/>
        <p:txBody>
          <a:bodyPr>
            <a:noAutofit/>
          </a:bodyPr>
          <a:lstStyle/>
          <a:p>
            <a:pPr algn="ctr"/>
            <a:endParaRPr lang="zh-TW" altLang="en-US" sz="9600" dirty="0"/>
          </a:p>
        </p:txBody>
      </p:sp>
      <p:pic>
        <p:nvPicPr>
          <p:cNvPr id="4" name="內容版面配置區 3">
            <a:extLst>
              <a:ext uri="{FF2B5EF4-FFF2-40B4-BE49-F238E27FC236}">
                <a16:creationId xmlns:a16="http://schemas.microsoft.com/office/drawing/2014/main" id="{F4ED7447-B8A3-4422-802F-AC47A3567FF6}"/>
              </a:ext>
            </a:extLst>
          </p:cNvPr>
          <p:cNvPicPr>
            <a:picLocks noGrp="1" noChangeAspect="1"/>
          </p:cNvPicPr>
          <p:nvPr>
            <p:ph idx="1"/>
          </p:nvPr>
        </p:nvPicPr>
        <p:blipFill>
          <a:blip r:embed="rId3"/>
          <a:stretch>
            <a:fillRect/>
          </a:stretch>
        </p:blipFill>
        <p:spPr>
          <a:xfrm>
            <a:off x="838200" y="1709450"/>
            <a:ext cx="5246925" cy="4332575"/>
          </a:xfrm>
          <a:prstGeom prst="rect">
            <a:avLst/>
          </a:prstGeom>
        </p:spPr>
      </p:pic>
      <p:sp>
        <p:nvSpPr>
          <p:cNvPr id="3" name="矩形 2">
            <a:extLst>
              <a:ext uri="{FF2B5EF4-FFF2-40B4-BE49-F238E27FC236}">
                <a16:creationId xmlns:a16="http://schemas.microsoft.com/office/drawing/2014/main" id="{67D91DBB-0622-4BBD-A58C-D02629D99326}"/>
              </a:ext>
            </a:extLst>
          </p:cNvPr>
          <p:cNvSpPr/>
          <p:nvPr/>
        </p:nvSpPr>
        <p:spPr>
          <a:xfrm>
            <a:off x="6461615" y="1690688"/>
            <a:ext cx="5070555" cy="1200329"/>
          </a:xfrm>
          <a:prstGeom prst="rect">
            <a:avLst/>
          </a:prstGeom>
        </p:spPr>
        <p:txBody>
          <a:bodyPr wrap="none">
            <a:spAutoFit/>
          </a:bodyPr>
          <a:lstStyle/>
          <a:p>
            <a:r>
              <a:rPr lang="en-US" altLang="zh-TW" sz="7200" dirty="0"/>
              <a:t>Transcription</a:t>
            </a:r>
            <a:endParaRPr lang="zh-TW" altLang="en-US" sz="7200" dirty="0"/>
          </a:p>
        </p:txBody>
      </p:sp>
      <p:sp>
        <p:nvSpPr>
          <p:cNvPr id="5" name="文字方塊 4">
            <a:extLst>
              <a:ext uri="{FF2B5EF4-FFF2-40B4-BE49-F238E27FC236}">
                <a16:creationId xmlns:a16="http://schemas.microsoft.com/office/drawing/2014/main" id="{C5B0C8D4-8CF3-49BA-843A-99088149C1C3}"/>
              </a:ext>
            </a:extLst>
          </p:cNvPr>
          <p:cNvSpPr txBox="1"/>
          <p:nvPr/>
        </p:nvSpPr>
        <p:spPr>
          <a:xfrm>
            <a:off x="4497599" y="3302334"/>
            <a:ext cx="3757206" cy="923330"/>
          </a:xfrm>
          <a:prstGeom prst="rect">
            <a:avLst/>
          </a:prstGeom>
          <a:noFill/>
        </p:spPr>
        <p:txBody>
          <a:bodyPr wrap="square" rtlCol="0">
            <a:spAutoFit/>
          </a:bodyPr>
          <a:lstStyle/>
          <a:p>
            <a:r>
              <a:rPr lang="en-US" altLang="zh-TW" sz="5400" dirty="0"/>
              <a:t>Protein-pre</a:t>
            </a:r>
            <a:endParaRPr lang="zh-TW" altLang="en-US" sz="5400" dirty="0"/>
          </a:p>
        </p:txBody>
      </p:sp>
      <p:sp>
        <p:nvSpPr>
          <p:cNvPr id="6" name="投影片編號版面配置區 5"/>
          <p:cNvSpPr>
            <a:spLocks noGrp="1"/>
          </p:cNvSpPr>
          <p:nvPr>
            <p:ph type="sldNum" sz="quarter" idx="12"/>
          </p:nvPr>
        </p:nvSpPr>
        <p:spPr/>
        <p:txBody>
          <a:bodyPr/>
          <a:lstStyle/>
          <a:p>
            <a:fld id="{5AEB807D-E1C8-4627-915B-A220824D33E4}" type="slidenum">
              <a:rPr lang="zh-TW" altLang="en-US" smtClean="0"/>
              <a:pPr/>
              <a:t>28</a:t>
            </a:fld>
            <a:endParaRPr lang="zh-TW" altLang="en-US" dirty="0"/>
          </a:p>
        </p:txBody>
      </p:sp>
    </p:spTree>
    <p:extLst>
      <p:ext uri="{BB962C8B-B14F-4D97-AF65-F5344CB8AC3E}">
        <p14:creationId xmlns:p14="http://schemas.microsoft.com/office/powerpoint/2010/main" val="516364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B97CA5A-3FB0-4562-847E-869473A8207A}"/>
              </a:ext>
            </a:extLst>
          </p:cNvPr>
          <p:cNvSpPr>
            <a:spLocks noGrp="1"/>
          </p:cNvSpPr>
          <p:nvPr>
            <p:ph type="title"/>
          </p:nvPr>
        </p:nvSpPr>
        <p:spPr/>
        <p:txBody>
          <a:bodyPr>
            <a:normAutofit/>
          </a:bodyPr>
          <a:lstStyle/>
          <a:p>
            <a:r>
              <a:rPr lang="en-US" altLang="zh-TW" sz="6000" dirty="0"/>
              <a:t>   Sensitivity Test</a:t>
            </a:r>
            <a:endParaRPr lang="zh-TW" altLang="en-US" sz="6000" dirty="0"/>
          </a:p>
        </p:txBody>
      </p:sp>
      <p:pic>
        <p:nvPicPr>
          <p:cNvPr id="4" name="內容版面配置區 3">
            <a:extLst>
              <a:ext uri="{FF2B5EF4-FFF2-40B4-BE49-F238E27FC236}">
                <a16:creationId xmlns:a16="http://schemas.microsoft.com/office/drawing/2014/main" id="{AEB3E6DC-D719-4636-84AE-D264870E9909}"/>
              </a:ext>
            </a:extLst>
          </p:cNvPr>
          <p:cNvPicPr>
            <a:picLocks noGrp="1" noChangeAspect="1"/>
          </p:cNvPicPr>
          <p:nvPr>
            <p:ph idx="1"/>
          </p:nvPr>
        </p:nvPicPr>
        <p:blipFill>
          <a:blip r:embed="rId3"/>
          <a:stretch>
            <a:fillRect/>
          </a:stretch>
        </p:blipFill>
        <p:spPr>
          <a:xfrm>
            <a:off x="389022" y="1832037"/>
            <a:ext cx="5737458" cy="4400832"/>
          </a:xfrm>
          <a:prstGeom prst="rect">
            <a:avLst/>
          </a:prstGeom>
        </p:spPr>
      </p:pic>
      <p:sp>
        <p:nvSpPr>
          <p:cNvPr id="3" name="箭號: 向左 2">
            <a:extLst>
              <a:ext uri="{FF2B5EF4-FFF2-40B4-BE49-F238E27FC236}">
                <a16:creationId xmlns:a16="http://schemas.microsoft.com/office/drawing/2014/main" id="{AE9BC1F2-6D6B-49DB-828A-9043F0CE11CE}"/>
              </a:ext>
            </a:extLst>
          </p:cNvPr>
          <p:cNvSpPr/>
          <p:nvPr/>
        </p:nvSpPr>
        <p:spPr>
          <a:xfrm>
            <a:off x="6126480" y="2175249"/>
            <a:ext cx="1155032" cy="65772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文字方塊 5">
            <a:extLst>
              <a:ext uri="{FF2B5EF4-FFF2-40B4-BE49-F238E27FC236}">
                <a16:creationId xmlns:a16="http://schemas.microsoft.com/office/drawing/2014/main" id="{A2ADD340-AE76-4B43-A09C-002E2F8FBEF8}"/>
              </a:ext>
            </a:extLst>
          </p:cNvPr>
          <p:cNvSpPr txBox="1"/>
          <p:nvPr/>
        </p:nvSpPr>
        <p:spPr>
          <a:xfrm>
            <a:off x="7822933" y="1626949"/>
            <a:ext cx="3332747" cy="1754326"/>
          </a:xfrm>
          <a:prstGeom prst="rect">
            <a:avLst/>
          </a:prstGeom>
          <a:noFill/>
        </p:spPr>
        <p:txBody>
          <a:bodyPr wrap="square" rtlCol="0">
            <a:spAutoFit/>
          </a:bodyPr>
          <a:lstStyle/>
          <a:p>
            <a:r>
              <a:rPr lang="en-US" altLang="zh-TW" sz="5400" dirty="0"/>
              <a:t>K8 most important</a:t>
            </a:r>
            <a:endParaRPr lang="zh-TW" altLang="en-US" sz="5400" dirty="0"/>
          </a:p>
        </p:txBody>
      </p:sp>
      <p:sp>
        <p:nvSpPr>
          <p:cNvPr id="7" name="文字方塊 6">
            <a:extLst>
              <a:ext uri="{FF2B5EF4-FFF2-40B4-BE49-F238E27FC236}">
                <a16:creationId xmlns:a16="http://schemas.microsoft.com/office/drawing/2014/main" id="{2800DB48-834C-451D-AA0E-C9555D4170B7}"/>
              </a:ext>
            </a:extLst>
          </p:cNvPr>
          <p:cNvSpPr txBox="1"/>
          <p:nvPr/>
        </p:nvSpPr>
        <p:spPr>
          <a:xfrm>
            <a:off x="7876674" y="3820480"/>
            <a:ext cx="2791326" cy="1200329"/>
          </a:xfrm>
          <a:prstGeom prst="rect">
            <a:avLst/>
          </a:prstGeom>
          <a:noFill/>
        </p:spPr>
        <p:txBody>
          <a:bodyPr wrap="square" rtlCol="0">
            <a:spAutoFit/>
          </a:bodyPr>
          <a:lstStyle/>
          <a:p>
            <a:r>
              <a:rPr lang="en-US" altLang="zh-TW" sz="7200" dirty="0"/>
              <a:t>mRNA</a:t>
            </a:r>
            <a:endParaRPr lang="zh-TW" altLang="en-US" sz="7200" dirty="0"/>
          </a:p>
        </p:txBody>
      </p:sp>
      <p:sp>
        <p:nvSpPr>
          <p:cNvPr id="5" name="投影片編號版面配置區 4"/>
          <p:cNvSpPr>
            <a:spLocks noGrp="1"/>
          </p:cNvSpPr>
          <p:nvPr>
            <p:ph type="sldNum" sz="quarter" idx="12"/>
          </p:nvPr>
        </p:nvSpPr>
        <p:spPr/>
        <p:txBody>
          <a:bodyPr/>
          <a:lstStyle/>
          <a:p>
            <a:fld id="{5AEB807D-E1C8-4627-915B-A220824D33E4}" type="slidenum">
              <a:rPr lang="zh-TW" altLang="en-US" smtClean="0"/>
              <a:pPr/>
              <a:t>29</a:t>
            </a:fld>
            <a:endParaRPr lang="zh-TW" altLang="en-US" dirty="0"/>
          </a:p>
        </p:txBody>
      </p:sp>
    </p:spTree>
    <p:extLst>
      <p:ext uri="{BB962C8B-B14F-4D97-AF65-F5344CB8AC3E}">
        <p14:creationId xmlns:p14="http://schemas.microsoft.com/office/powerpoint/2010/main" val="3309259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6996B7A-E9A2-4453-9587-62388035AF08}"/>
              </a:ext>
            </a:extLst>
          </p:cNvPr>
          <p:cNvSpPr>
            <a:spLocks noGrp="1"/>
          </p:cNvSpPr>
          <p:nvPr>
            <p:ph type="title"/>
          </p:nvPr>
        </p:nvSpPr>
        <p:spPr>
          <a:xfrm>
            <a:off x="1451922" y="564626"/>
            <a:ext cx="10515600" cy="1325563"/>
          </a:xfrm>
        </p:spPr>
        <p:txBody>
          <a:bodyPr>
            <a:normAutofit/>
          </a:bodyPr>
          <a:lstStyle/>
          <a:p>
            <a:r>
              <a:rPr lang="en-US" altLang="zh-TW" sz="6000" dirty="0"/>
              <a:t>Limitation of immunotherapy</a:t>
            </a:r>
            <a:endParaRPr lang="zh-TW" altLang="en-US" sz="6000" dirty="0"/>
          </a:p>
        </p:txBody>
      </p:sp>
      <p:sp>
        <p:nvSpPr>
          <p:cNvPr id="3" name="內容版面配置區 2">
            <a:extLst>
              <a:ext uri="{FF2B5EF4-FFF2-40B4-BE49-F238E27FC236}">
                <a16:creationId xmlns:a16="http://schemas.microsoft.com/office/drawing/2014/main" id="{4FED24CD-747A-40BA-8866-474EFA412338}"/>
              </a:ext>
            </a:extLst>
          </p:cNvPr>
          <p:cNvSpPr>
            <a:spLocks noGrp="1"/>
          </p:cNvSpPr>
          <p:nvPr>
            <p:ph idx="1"/>
          </p:nvPr>
        </p:nvSpPr>
        <p:spPr/>
        <p:txBody>
          <a:bodyPr>
            <a:normAutofit/>
          </a:bodyPr>
          <a:lstStyle/>
          <a:p>
            <a:pPr marL="0" indent="0">
              <a:buNone/>
            </a:pPr>
            <a:endParaRPr lang="en-US" altLang="zh-TW" dirty="0"/>
          </a:p>
          <a:p>
            <a:pPr marL="0" indent="0">
              <a:buNone/>
            </a:pPr>
            <a:r>
              <a:rPr lang="en-US" altLang="zh-TW" sz="4400" dirty="0"/>
              <a:t>          </a:t>
            </a:r>
            <a:r>
              <a:rPr lang="en-US" altLang="zh-TW" sz="4800" dirty="0"/>
              <a:t>Lose controlled </a:t>
            </a:r>
          </a:p>
          <a:p>
            <a:pPr marL="0" indent="0">
              <a:buNone/>
            </a:pPr>
            <a:r>
              <a:rPr lang="en-US" altLang="zh-TW" sz="4400" dirty="0"/>
              <a:t>            </a:t>
            </a:r>
            <a:r>
              <a:rPr lang="en-US" altLang="zh-TW" sz="4800" dirty="0"/>
              <a:t>Side effect</a:t>
            </a:r>
          </a:p>
          <a:p>
            <a:pPr marL="0" indent="0">
              <a:buNone/>
            </a:pPr>
            <a:r>
              <a:rPr lang="en-US" altLang="zh-TW" sz="4800" dirty="0"/>
              <a:t>           CSR</a:t>
            </a:r>
          </a:p>
          <a:p>
            <a:pPr marL="0" indent="0">
              <a:buNone/>
            </a:pPr>
            <a:endParaRPr lang="zh-TW" altLang="en-US" sz="4400" dirty="0"/>
          </a:p>
        </p:txBody>
      </p:sp>
      <p:grpSp>
        <p:nvGrpSpPr>
          <p:cNvPr id="7" name="群組 6">
            <a:extLst>
              <a:ext uri="{FF2B5EF4-FFF2-40B4-BE49-F238E27FC236}">
                <a16:creationId xmlns:a16="http://schemas.microsoft.com/office/drawing/2014/main" id="{1A5C5712-467A-4B5B-8F9B-7CE864377FC6}"/>
              </a:ext>
            </a:extLst>
          </p:cNvPr>
          <p:cNvGrpSpPr/>
          <p:nvPr/>
        </p:nvGrpSpPr>
        <p:grpSpPr>
          <a:xfrm>
            <a:off x="9243868" y="4260593"/>
            <a:ext cx="1558090" cy="1546401"/>
            <a:chOff x="6240379" y="2919663"/>
            <a:chExt cx="2085474" cy="1957931"/>
          </a:xfrm>
        </p:grpSpPr>
        <p:sp>
          <p:nvSpPr>
            <p:cNvPr id="8" name="橢圓 7">
              <a:extLst>
                <a:ext uri="{FF2B5EF4-FFF2-40B4-BE49-F238E27FC236}">
                  <a16:creationId xmlns:a16="http://schemas.microsoft.com/office/drawing/2014/main" id="{F5F8AEC9-875F-442E-8405-7448E2891DEE}"/>
                </a:ext>
              </a:extLst>
            </p:cNvPr>
            <p:cNvSpPr/>
            <p:nvPr/>
          </p:nvSpPr>
          <p:spPr>
            <a:xfrm>
              <a:off x="6240379" y="2919663"/>
              <a:ext cx="2085474" cy="1957931"/>
            </a:xfrm>
            <a:prstGeom prst="ellipse">
              <a:avLst/>
            </a:prstGeom>
            <a:solidFill>
              <a:schemeClr val="accent2">
                <a:lumMod val="75000"/>
              </a:schemeClr>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橢圓 8">
              <a:extLst>
                <a:ext uri="{FF2B5EF4-FFF2-40B4-BE49-F238E27FC236}">
                  <a16:creationId xmlns:a16="http://schemas.microsoft.com/office/drawing/2014/main" id="{E7F4D0A9-E09C-432D-ACC6-8C873F5BA6AF}"/>
                </a:ext>
              </a:extLst>
            </p:cNvPr>
            <p:cNvSpPr/>
            <p:nvPr/>
          </p:nvSpPr>
          <p:spPr>
            <a:xfrm>
              <a:off x="6929187" y="3527802"/>
              <a:ext cx="707858" cy="741651"/>
            </a:xfrm>
            <a:prstGeom prst="ellipse">
              <a:avLst/>
            </a:prstGeom>
            <a:solidFill>
              <a:schemeClr val="accent2">
                <a:lumMod val="50000"/>
              </a:schemeClr>
            </a:solidFill>
            <a:ln w="127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ln>
                  <a:solidFill>
                    <a:schemeClr val="accent2">
                      <a:lumMod val="50000"/>
                    </a:schemeClr>
                  </a:solidFill>
                </a:ln>
                <a:solidFill>
                  <a:schemeClr val="accent2">
                    <a:lumMod val="50000"/>
                  </a:schemeClr>
                </a:solidFill>
              </a:endParaRPr>
            </a:p>
          </p:txBody>
        </p:sp>
      </p:grpSp>
      <p:grpSp>
        <p:nvGrpSpPr>
          <p:cNvPr id="6" name="群組 5">
            <a:extLst>
              <a:ext uri="{FF2B5EF4-FFF2-40B4-BE49-F238E27FC236}">
                <a16:creationId xmlns:a16="http://schemas.microsoft.com/office/drawing/2014/main" id="{61EF93B0-13A4-48B4-96BE-B8165E99BF5A}"/>
              </a:ext>
            </a:extLst>
          </p:cNvPr>
          <p:cNvGrpSpPr/>
          <p:nvPr/>
        </p:nvGrpSpPr>
        <p:grpSpPr>
          <a:xfrm>
            <a:off x="9971364" y="3101342"/>
            <a:ext cx="1501480" cy="1288860"/>
            <a:chOff x="6240379" y="2919663"/>
            <a:chExt cx="2085474" cy="1957931"/>
          </a:xfrm>
        </p:grpSpPr>
        <p:sp>
          <p:nvSpPr>
            <p:cNvPr id="4" name="橢圓 3">
              <a:extLst>
                <a:ext uri="{FF2B5EF4-FFF2-40B4-BE49-F238E27FC236}">
                  <a16:creationId xmlns:a16="http://schemas.microsoft.com/office/drawing/2014/main" id="{71D333B5-1E71-4499-9BEF-7B3D4B377050}"/>
                </a:ext>
              </a:extLst>
            </p:cNvPr>
            <p:cNvSpPr/>
            <p:nvPr/>
          </p:nvSpPr>
          <p:spPr>
            <a:xfrm>
              <a:off x="6240379" y="2919663"/>
              <a:ext cx="2085474" cy="1957931"/>
            </a:xfrm>
            <a:prstGeom prst="ellipse">
              <a:avLst/>
            </a:prstGeom>
            <a:solidFill>
              <a:schemeClr val="accent2">
                <a:lumMod val="75000"/>
              </a:schemeClr>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b="1"/>
            </a:p>
          </p:txBody>
        </p:sp>
        <p:sp>
          <p:nvSpPr>
            <p:cNvPr id="5" name="橢圓 4">
              <a:extLst>
                <a:ext uri="{FF2B5EF4-FFF2-40B4-BE49-F238E27FC236}">
                  <a16:creationId xmlns:a16="http://schemas.microsoft.com/office/drawing/2014/main" id="{8E3CC8A1-DBFA-4B07-B1A0-20A7B2EBBB0A}"/>
                </a:ext>
              </a:extLst>
            </p:cNvPr>
            <p:cNvSpPr/>
            <p:nvPr/>
          </p:nvSpPr>
          <p:spPr>
            <a:xfrm>
              <a:off x="7072563" y="3429000"/>
              <a:ext cx="707858" cy="741651"/>
            </a:xfrm>
            <a:prstGeom prst="ellipse">
              <a:avLst/>
            </a:prstGeom>
            <a:solidFill>
              <a:schemeClr val="accent2">
                <a:lumMod val="50000"/>
              </a:schemeClr>
            </a:solidFill>
            <a:ln w="127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b="1">
                <a:ln>
                  <a:solidFill>
                    <a:schemeClr val="accent2">
                      <a:lumMod val="50000"/>
                    </a:schemeClr>
                  </a:solidFill>
                </a:ln>
                <a:solidFill>
                  <a:schemeClr val="accent2">
                    <a:lumMod val="50000"/>
                  </a:schemeClr>
                </a:solidFill>
              </a:endParaRPr>
            </a:p>
          </p:txBody>
        </p:sp>
      </p:grpSp>
      <p:grpSp>
        <p:nvGrpSpPr>
          <p:cNvPr id="10" name="群組 9">
            <a:extLst>
              <a:ext uri="{FF2B5EF4-FFF2-40B4-BE49-F238E27FC236}">
                <a16:creationId xmlns:a16="http://schemas.microsoft.com/office/drawing/2014/main" id="{E35C599A-15EC-41D5-A80C-D4C4B6DE66AA}"/>
              </a:ext>
            </a:extLst>
          </p:cNvPr>
          <p:cNvGrpSpPr/>
          <p:nvPr/>
        </p:nvGrpSpPr>
        <p:grpSpPr>
          <a:xfrm>
            <a:off x="10530234" y="4106128"/>
            <a:ext cx="1482391" cy="1288860"/>
            <a:chOff x="6240379" y="2919663"/>
            <a:chExt cx="2085474" cy="1957931"/>
          </a:xfrm>
        </p:grpSpPr>
        <p:sp>
          <p:nvSpPr>
            <p:cNvPr id="11" name="橢圓 10">
              <a:extLst>
                <a:ext uri="{FF2B5EF4-FFF2-40B4-BE49-F238E27FC236}">
                  <a16:creationId xmlns:a16="http://schemas.microsoft.com/office/drawing/2014/main" id="{AC72F01D-AD1D-4ECF-87C9-BADFB8D8ED1C}"/>
                </a:ext>
              </a:extLst>
            </p:cNvPr>
            <p:cNvSpPr/>
            <p:nvPr/>
          </p:nvSpPr>
          <p:spPr>
            <a:xfrm>
              <a:off x="6240379" y="2919663"/>
              <a:ext cx="2085474" cy="1957931"/>
            </a:xfrm>
            <a:prstGeom prst="ellipse">
              <a:avLst/>
            </a:prstGeom>
            <a:solidFill>
              <a:schemeClr val="accent2">
                <a:lumMod val="75000"/>
              </a:schemeClr>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橢圓 11">
              <a:extLst>
                <a:ext uri="{FF2B5EF4-FFF2-40B4-BE49-F238E27FC236}">
                  <a16:creationId xmlns:a16="http://schemas.microsoft.com/office/drawing/2014/main" id="{184B6CC4-20E7-4F24-A12D-6D75F6B504B2}"/>
                </a:ext>
              </a:extLst>
            </p:cNvPr>
            <p:cNvSpPr/>
            <p:nvPr/>
          </p:nvSpPr>
          <p:spPr>
            <a:xfrm>
              <a:off x="6929187" y="3527802"/>
              <a:ext cx="707858" cy="741651"/>
            </a:xfrm>
            <a:prstGeom prst="ellipse">
              <a:avLst/>
            </a:prstGeom>
            <a:solidFill>
              <a:schemeClr val="accent2">
                <a:lumMod val="50000"/>
              </a:schemeClr>
            </a:solidFill>
            <a:ln w="127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ln>
                  <a:solidFill>
                    <a:schemeClr val="accent2">
                      <a:lumMod val="50000"/>
                    </a:schemeClr>
                  </a:solidFill>
                </a:ln>
                <a:solidFill>
                  <a:schemeClr val="accent2">
                    <a:lumMod val="50000"/>
                  </a:schemeClr>
                </a:solidFill>
              </a:endParaRPr>
            </a:p>
          </p:txBody>
        </p:sp>
      </p:grpSp>
      <p:sp>
        <p:nvSpPr>
          <p:cNvPr id="14" name="文字方塊 13">
            <a:extLst>
              <a:ext uri="{FF2B5EF4-FFF2-40B4-BE49-F238E27FC236}">
                <a16:creationId xmlns:a16="http://schemas.microsoft.com/office/drawing/2014/main" id="{C5E09A35-314C-4663-9173-71D2A51ADFC0}"/>
              </a:ext>
            </a:extLst>
          </p:cNvPr>
          <p:cNvSpPr txBox="1"/>
          <p:nvPr/>
        </p:nvSpPr>
        <p:spPr>
          <a:xfrm>
            <a:off x="9483292" y="5677384"/>
            <a:ext cx="2670912" cy="707886"/>
          </a:xfrm>
          <a:prstGeom prst="rect">
            <a:avLst/>
          </a:prstGeom>
          <a:noFill/>
        </p:spPr>
        <p:txBody>
          <a:bodyPr wrap="square" rtlCol="0">
            <a:spAutoFit/>
          </a:bodyPr>
          <a:lstStyle/>
          <a:p>
            <a:r>
              <a:rPr lang="en-US" altLang="zh-TW" sz="4000" dirty="0"/>
              <a:t>Tumor cell</a:t>
            </a:r>
            <a:endParaRPr lang="zh-TW" altLang="en-US" sz="4000" dirty="0"/>
          </a:p>
        </p:txBody>
      </p:sp>
      <p:grpSp>
        <p:nvGrpSpPr>
          <p:cNvPr id="26" name="群組 25">
            <a:extLst>
              <a:ext uri="{FF2B5EF4-FFF2-40B4-BE49-F238E27FC236}">
                <a16:creationId xmlns:a16="http://schemas.microsoft.com/office/drawing/2014/main" id="{99115C3A-5AE4-44DA-917C-E17FC342CA91}"/>
              </a:ext>
            </a:extLst>
          </p:cNvPr>
          <p:cNvGrpSpPr/>
          <p:nvPr/>
        </p:nvGrpSpPr>
        <p:grpSpPr>
          <a:xfrm>
            <a:off x="7678409" y="4010368"/>
            <a:ext cx="1171604" cy="992167"/>
            <a:chOff x="6978316" y="3382099"/>
            <a:chExt cx="1472494" cy="1496549"/>
          </a:xfrm>
        </p:grpSpPr>
        <p:sp>
          <p:nvSpPr>
            <p:cNvPr id="15" name="橢圓 14">
              <a:extLst>
                <a:ext uri="{FF2B5EF4-FFF2-40B4-BE49-F238E27FC236}">
                  <a16:creationId xmlns:a16="http://schemas.microsoft.com/office/drawing/2014/main" id="{9A672FEA-FD35-4550-A7B4-6436AA9F2C6B}"/>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7" name="直線接點 16">
              <a:extLst>
                <a:ext uri="{FF2B5EF4-FFF2-40B4-BE49-F238E27FC236}">
                  <a16:creationId xmlns:a16="http://schemas.microsoft.com/office/drawing/2014/main" id="{8985A342-B3D2-44A2-A9B3-6E132A39E741}"/>
                </a:ext>
              </a:extLst>
            </p:cNvPr>
            <p:cNvCxnSpPr>
              <a:cxnSpLocks/>
              <a:stCxn id="15"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18" name="直線接點 17">
              <a:extLst>
                <a:ext uri="{FF2B5EF4-FFF2-40B4-BE49-F238E27FC236}">
                  <a16:creationId xmlns:a16="http://schemas.microsoft.com/office/drawing/2014/main" id="{A4438A89-7405-4BA8-BD20-CF79C7C52707}"/>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19" name="直線接點 18">
              <a:extLst>
                <a:ext uri="{FF2B5EF4-FFF2-40B4-BE49-F238E27FC236}">
                  <a16:creationId xmlns:a16="http://schemas.microsoft.com/office/drawing/2014/main" id="{3D7F9A57-CF8F-42A0-BA10-66A2EA7AEE63}"/>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grpSp>
        <p:nvGrpSpPr>
          <p:cNvPr id="27" name="群組 26">
            <a:extLst>
              <a:ext uri="{FF2B5EF4-FFF2-40B4-BE49-F238E27FC236}">
                <a16:creationId xmlns:a16="http://schemas.microsoft.com/office/drawing/2014/main" id="{8D901EF7-A06E-4CF5-82AF-D3725B8C692D}"/>
              </a:ext>
            </a:extLst>
          </p:cNvPr>
          <p:cNvGrpSpPr/>
          <p:nvPr/>
        </p:nvGrpSpPr>
        <p:grpSpPr>
          <a:xfrm rot="4333827">
            <a:off x="7801202" y="2513380"/>
            <a:ext cx="1058022" cy="1086820"/>
            <a:chOff x="6978316" y="3382099"/>
            <a:chExt cx="1472494" cy="1496549"/>
          </a:xfrm>
        </p:grpSpPr>
        <p:sp>
          <p:nvSpPr>
            <p:cNvPr id="28" name="橢圓 27">
              <a:extLst>
                <a:ext uri="{FF2B5EF4-FFF2-40B4-BE49-F238E27FC236}">
                  <a16:creationId xmlns:a16="http://schemas.microsoft.com/office/drawing/2014/main" id="{C535C660-453B-4F4B-9ADA-52A4498F526B}"/>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9" name="直線接點 28">
              <a:extLst>
                <a:ext uri="{FF2B5EF4-FFF2-40B4-BE49-F238E27FC236}">
                  <a16:creationId xmlns:a16="http://schemas.microsoft.com/office/drawing/2014/main" id="{ACF8512B-2966-4227-BB3B-ED89910D6D35}"/>
                </a:ext>
              </a:extLst>
            </p:cNvPr>
            <p:cNvCxnSpPr>
              <a:cxnSpLocks/>
              <a:stCxn id="28"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30" name="直線接點 29">
              <a:extLst>
                <a:ext uri="{FF2B5EF4-FFF2-40B4-BE49-F238E27FC236}">
                  <a16:creationId xmlns:a16="http://schemas.microsoft.com/office/drawing/2014/main" id="{DCCF38BD-5B94-4872-91EC-8F5C144F7F6F}"/>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31" name="直線接點 30">
              <a:extLst>
                <a:ext uri="{FF2B5EF4-FFF2-40B4-BE49-F238E27FC236}">
                  <a16:creationId xmlns:a16="http://schemas.microsoft.com/office/drawing/2014/main" id="{5831358D-19F1-4E35-8344-1CF567B10A8D}"/>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sp>
        <p:nvSpPr>
          <p:cNvPr id="32" name="文字方塊 31">
            <a:extLst>
              <a:ext uri="{FF2B5EF4-FFF2-40B4-BE49-F238E27FC236}">
                <a16:creationId xmlns:a16="http://schemas.microsoft.com/office/drawing/2014/main" id="{2424C726-195E-4009-8F23-CBF11A9DCF91}"/>
              </a:ext>
            </a:extLst>
          </p:cNvPr>
          <p:cNvSpPr txBox="1"/>
          <p:nvPr/>
        </p:nvSpPr>
        <p:spPr>
          <a:xfrm>
            <a:off x="6454250" y="5167509"/>
            <a:ext cx="2014355" cy="1323439"/>
          </a:xfrm>
          <a:prstGeom prst="rect">
            <a:avLst/>
          </a:prstGeom>
          <a:noFill/>
        </p:spPr>
        <p:txBody>
          <a:bodyPr wrap="square" rtlCol="0">
            <a:spAutoFit/>
          </a:bodyPr>
          <a:lstStyle/>
          <a:p>
            <a:r>
              <a:rPr lang="en-US" altLang="zh-TW" sz="4000" dirty="0"/>
              <a:t>Immune cell</a:t>
            </a:r>
            <a:endParaRPr lang="zh-TW" altLang="en-US" sz="4000" dirty="0"/>
          </a:p>
        </p:txBody>
      </p:sp>
      <p:sp>
        <p:nvSpPr>
          <p:cNvPr id="33" name="箭號: 向右 32">
            <a:extLst>
              <a:ext uri="{FF2B5EF4-FFF2-40B4-BE49-F238E27FC236}">
                <a16:creationId xmlns:a16="http://schemas.microsoft.com/office/drawing/2014/main" id="{DA4BD04F-B557-410E-A812-01F71D2DB948}"/>
              </a:ext>
            </a:extLst>
          </p:cNvPr>
          <p:cNvSpPr/>
          <p:nvPr/>
        </p:nvSpPr>
        <p:spPr>
          <a:xfrm>
            <a:off x="906218" y="2353443"/>
            <a:ext cx="1198212" cy="6622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TW" altLang="en-US" dirty="0"/>
          </a:p>
        </p:txBody>
      </p:sp>
      <p:sp>
        <p:nvSpPr>
          <p:cNvPr id="34" name="箭號: 向右 33">
            <a:extLst>
              <a:ext uri="{FF2B5EF4-FFF2-40B4-BE49-F238E27FC236}">
                <a16:creationId xmlns:a16="http://schemas.microsoft.com/office/drawing/2014/main" id="{888A665D-B9C8-4012-A4BC-C8824B96C2BB}"/>
              </a:ext>
            </a:extLst>
          </p:cNvPr>
          <p:cNvSpPr/>
          <p:nvPr/>
        </p:nvSpPr>
        <p:spPr>
          <a:xfrm>
            <a:off x="855324" y="3905495"/>
            <a:ext cx="1198212" cy="6622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TW" altLang="en-US" dirty="0"/>
          </a:p>
        </p:txBody>
      </p:sp>
      <p:grpSp>
        <p:nvGrpSpPr>
          <p:cNvPr id="35" name="群組 34">
            <a:extLst>
              <a:ext uri="{FF2B5EF4-FFF2-40B4-BE49-F238E27FC236}">
                <a16:creationId xmlns:a16="http://schemas.microsoft.com/office/drawing/2014/main" id="{6CC7049E-259C-4A7C-9745-CD79E0D86DF8}"/>
              </a:ext>
            </a:extLst>
          </p:cNvPr>
          <p:cNvGrpSpPr/>
          <p:nvPr/>
        </p:nvGrpSpPr>
        <p:grpSpPr>
          <a:xfrm rot="20704077">
            <a:off x="7029459" y="3362977"/>
            <a:ext cx="1171604" cy="992167"/>
            <a:chOff x="6978316" y="3382099"/>
            <a:chExt cx="1472494" cy="1496549"/>
          </a:xfrm>
        </p:grpSpPr>
        <p:sp>
          <p:nvSpPr>
            <p:cNvPr id="36" name="橢圓 35">
              <a:extLst>
                <a:ext uri="{FF2B5EF4-FFF2-40B4-BE49-F238E27FC236}">
                  <a16:creationId xmlns:a16="http://schemas.microsoft.com/office/drawing/2014/main" id="{1CD3C2D6-B080-46CF-89D3-1DA8E5A87CEB}"/>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37" name="直線接點 36">
              <a:extLst>
                <a:ext uri="{FF2B5EF4-FFF2-40B4-BE49-F238E27FC236}">
                  <a16:creationId xmlns:a16="http://schemas.microsoft.com/office/drawing/2014/main" id="{09E8FC16-1578-4116-93AB-78BFCF21378D}"/>
                </a:ext>
              </a:extLst>
            </p:cNvPr>
            <p:cNvCxnSpPr>
              <a:cxnSpLocks/>
              <a:stCxn id="36"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38" name="直線接點 37">
              <a:extLst>
                <a:ext uri="{FF2B5EF4-FFF2-40B4-BE49-F238E27FC236}">
                  <a16:creationId xmlns:a16="http://schemas.microsoft.com/office/drawing/2014/main" id="{6D0386EF-E7FA-496C-A0AB-AA9D3FEAA873}"/>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39" name="直線接點 38">
              <a:extLst>
                <a:ext uri="{FF2B5EF4-FFF2-40B4-BE49-F238E27FC236}">
                  <a16:creationId xmlns:a16="http://schemas.microsoft.com/office/drawing/2014/main" id="{E5638236-B44E-45DD-81AD-900ECC7351FD}"/>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grpSp>
        <p:nvGrpSpPr>
          <p:cNvPr id="40" name="群組 39">
            <a:extLst>
              <a:ext uri="{FF2B5EF4-FFF2-40B4-BE49-F238E27FC236}">
                <a16:creationId xmlns:a16="http://schemas.microsoft.com/office/drawing/2014/main" id="{0DBE6CB3-5D5E-4950-8F26-ABDB4B1D3046}"/>
              </a:ext>
            </a:extLst>
          </p:cNvPr>
          <p:cNvGrpSpPr/>
          <p:nvPr/>
        </p:nvGrpSpPr>
        <p:grpSpPr>
          <a:xfrm rot="2110574">
            <a:off x="8399895" y="5037328"/>
            <a:ext cx="1171604" cy="992167"/>
            <a:chOff x="6978316" y="3382099"/>
            <a:chExt cx="1472494" cy="1496549"/>
          </a:xfrm>
        </p:grpSpPr>
        <p:sp>
          <p:nvSpPr>
            <p:cNvPr id="41" name="橢圓 40">
              <a:extLst>
                <a:ext uri="{FF2B5EF4-FFF2-40B4-BE49-F238E27FC236}">
                  <a16:creationId xmlns:a16="http://schemas.microsoft.com/office/drawing/2014/main" id="{85EC87CC-568E-483C-8BB8-077F949B5DB5}"/>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42" name="直線接點 41">
              <a:extLst>
                <a:ext uri="{FF2B5EF4-FFF2-40B4-BE49-F238E27FC236}">
                  <a16:creationId xmlns:a16="http://schemas.microsoft.com/office/drawing/2014/main" id="{AA506287-4B4D-47C2-A7F7-13A970FF9276}"/>
                </a:ext>
              </a:extLst>
            </p:cNvPr>
            <p:cNvCxnSpPr>
              <a:cxnSpLocks/>
              <a:stCxn id="41"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43" name="直線接點 42">
              <a:extLst>
                <a:ext uri="{FF2B5EF4-FFF2-40B4-BE49-F238E27FC236}">
                  <a16:creationId xmlns:a16="http://schemas.microsoft.com/office/drawing/2014/main" id="{526AF08E-74E8-484B-9AFD-A9C225E6A216}"/>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44" name="直線接點 43">
              <a:extLst>
                <a:ext uri="{FF2B5EF4-FFF2-40B4-BE49-F238E27FC236}">
                  <a16:creationId xmlns:a16="http://schemas.microsoft.com/office/drawing/2014/main" id="{018DC998-F02D-4154-9713-40898E0F1E11}"/>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grpSp>
        <p:nvGrpSpPr>
          <p:cNvPr id="45" name="群組 44">
            <a:extLst>
              <a:ext uri="{FF2B5EF4-FFF2-40B4-BE49-F238E27FC236}">
                <a16:creationId xmlns:a16="http://schemas.microsoft.com/office/drawing/2014/main" id="{40A7AEF7-F337-4588-B09A-1006E4458546}"/>
              </a:ext>
            </a:extLst>
          </p:cNvPr>
          <p:cNvGrpSpPr/>
          <p:nvPr/>
        </p:nvGrpSpPr>
        <p:grpSpPr>
          <a:xfrm rot="4948900">
            <a:off x="9001824" y="3317971"/>
            <a:ext cx="1171604" cy="992167"/>
            <a:chOff x="6978316" y="3382099"/>
            <a:chExt cx="1472494" cy="1496549"/>
          </a:xfrm>
        </p:grpSpPr>
        <p:sp>
          <p:nvSpPr>
            <p:cNvPr id="46" name="橢圓 45">
              <a:extLst>
                <a:ext uri="{FF2B5EF4-FFF2-40B4-BE49-F238E27FC236}">
                  <a16:creationId xmlns:a16="http://schemas.microsoft.com/office/drawing/2014/main" id="{6E54C7D5-BC88-49A2-A5ED-EA9D7B0E677C}"/>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47" name="直線接點 46">
              <a:extLst>
                <a:ext uri="{FF2B5EF4-FFF2-40B4-BE49-F238E27FC236}">
                  <a16:creationId xmlns:a16="http://schemas.microsoft.com/office/drawing/2014/main" id="{3F0F676F-578A-4F49-A661-ABDBA61C7B1F}"/>
                </a:ext>
              </a:extLst>
            </p:cNvPr>
            <p:cNvCxnSpPr>
              <a:cxnSpLocks/>
              <a:stCxn id="46"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48" name="直線接點 47">
              <a:extLst>
                <a:ext uri="{FF2B5EF4-FFF2-40B4-BE49-F238E27FC236}">
                  <a16:creationId xmlns:a16="http://schemas.microsoft.com/office/drawing/2014/main" id="{85AD64E0-0547-45E9-B4CE-39B9A1E15F48}"/>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49" name="直線接點 48">
              <a:extLst>
                <a:ext uri="{FF2B5EF4-FFF2-40B4-BE49-F238E27FC236}">
                  <a16:creationId xmlns:a16="http://schemas.microsoft.com/office/drawing/2014/main" id="{A22A1863-3930-478B-A64C-1DFF2C47ED52}"/>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grpSp>
        <p:nvGrpSpPr>
          <p:cNvPr id="50" name="群組 49">
            <a:extLst>
              <a:ext uri="{FF2B5EF4-FFF2-40B4-BE49-F238E27FC236}">
                <a16:creationId xmlns:a16="http://schemas.microsoft.com/office/drawing/2014/main" id="{8893E305-C2D8-4097-8BAA-86EAC429B43A}"/>
              </a:ext>
            </a:extLst>
          </p:cNvPr>
          <p:cNvGrpSpPr/>
          <p:nvPr/>
        </p:nvGrpSpPr>
        <p:grpSpPr>
          <a:xfrm rot="4229415">
            <a:off x="8473835" y="4055441"/>
            <a:ext cx="1171604" cy="992167"/>
            <a:chOff x="6978316" y="3382099"/>
            <a:chExt cx="1472494" cy="1496549"/>
          </a:xfrm>
        </p:grpSpPr>
        <p:sp>
          <p:nvSpPr>
            <p:cNvPr id="51" name="橢圓 50">
              <a:extLst>
                <a:ext uri="{FF2B5EF4-FFF2-40B4-BE49-F238E27FC236}">
                  <a16:creationId xmlns:a16="http://schemas.microsoft.com/office/drawing/2014/main" id="{B188C86B-26B9-4E9F-9BC3-E62F4608196E}"/>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52" name="直線接點 51">
              <a:extLst>
                <a:ext uri="{FF2B5EF4-FFF2-40B4-BE49-F238E27FC236}">
                  <a16:creationId xmlns:a16="http://schemas.microsoft.com/office/drawing/2014/main" id="{1F1A399F-A6E4-43F4-90B1-ED37A3FCCFE4}"/>
                </a:ext>
              </a:extLst>
            </p:cNvPr>
            <p:cNvCxnSpPr>
              <a:cxnSpLocks/>
              <a:stCxn id="51"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53" name="直線接點 52">
              <a:extLst>
                <a:ext uri="{FF2B5EF4-FFF2-40B4-BE49-F238E27FC236}">
                  <a16:creationId xmlns:a16="http://schemas.microsoft.com/office/drawing/2014/main" id="{E1505BCB-70F7-4E90-B58A-B52DCD3B2FEE}"/>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54" name="直線接點 53">
              <a:extLst>
                <a:ext uri="{FF2B5EF4-FFF2-40B4-BE49-F238E27FC236}">
                  <a16:creationId xmlns:a16="http://schemas.microsoft.com/office/drawing/2014/main" id="{21636B30-77D4-45C7-803D-ADEFA51E4D49}"/>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grpSp>
        <p:nvGrpSpPr>
          <p:cNvPr id="55" name="群組 54">
            <a:extLst>
              <a:ext uri="{FF2B5EF4-FFF2-40B4-BE49-F238E27FC236}">
                <a16:creationId xmlns:a16="http://schemas.microsoft.com/office/drawing/2014/main" id="{F1ADBDB4-AC25-4969-85AA-14D0BC04395E}"/>
              </a:ext>
            </a:extLst>
          </p:cNvPr>
          <p:cNvGrpSpPr/>
          <p:nvPr/>
        </p:nvGrpSpPr>
        <p:grpSpPr>
          <a:xfrm rot="6297360">
            <a:off x="8910082" y="2351093"/>
            <a:ext cx="1171604" cy="992167"/>
            <a:chOff x="6978316" y="3382099"/>
            <a:chExt cx="1472494" cy="1496549"/>
          </a:xfrm>
        </p:grpSpPr>
        <p:sp>
          <p:nvSpPr>
            <p:cNvPr id="56" name="橢圓 55">
              <a:extLst>
                <a:ext uri="{FF2B5EF4-FFF2-40B4-BE49-F238E27FC236}">
                  <a16:creationId xmlns:a16="http://schemas.microsoft.com/office/drawing/2014/main" id="{C6901273-3099-42F6-B92D-258A3A952B3D}"/>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57" name="直線接點 56">
              <a:extLst>
                <a:ext uri="{FF2B5EF4-FFF2-40B4-BE49-F238E27FC236}">
                  <a16:creationId xmlns:a16="http://schemas.microsoft.com/office/drawing/2014/main" id="{1D7066A8-D0D1-4B25-9FF2-DDC09540284E}"/>
                </a:ext>
              </a:extLst>
            </p:cNvPr>
            <p:cNvCxnSpPr>
              <a:cxnSpLocks/>
              <a:stCxn id="56"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58" name="直線接點 57">
              <a:extLst>
                <a:ext uri="{FF2B5EF4-FFF2-40B4-BE49-F238E27FC236}">
                  <a16:creationId xmlns:a16="http://schemas.microsoft.com/office/drawing/2014/main" id="{7C8E38DA-A7B5-435C-BFF1-48E55245F72E}"/>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59" name="直線接點 58">
              <a:extLst>
                <a:ext uri="{FF2B5EF4-FFF2-40B4-BE49-F238E27FC236}">
                  <a16:creationId xmlns:a16="http://schemas.microsoft.com/office/drawing/2014/main" id="{0F4DFCC2-006F-4D2B-BE2D-4CF3421276BB}"/>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grpSp>
        <p:nvGrpSpPr>
          <p:cNvPr id="60" name="群組 59">
            <a:extLst>
              <a:ext uri="{FF2B5EF4-FFF2-40B4-BE49-F238E27FC236}">
                <a16:creationId xmlns:a16="http://schemas.microsoft.com/office/drawing/2014/main" id="{65019329-3B41-4B77-92AA-04E1539B1DAF}"/>
              </a:ext>
            </a:extLst>
          </p:cNvPr>
          <p:cNvGrpSpPr/>
          <p:nvPr/>
        </p:nvGrpSpPr>
        <p:grpSpPr>
          <a:xfrm rot="18594740">
            <a:off x="6536291" y="4160880"/>
            <a:ext cx="1171604" cy="992167"/>
            <a:chOff x="6978316" y="3382099"/>
            <a:chExt cx="1472494" cy="1496549"/>
          </a:xfrm>
        </p:grpSpPr>
        <p:sp>
          <p:nvSpPr>
            <p:cNvPr id="61" name="橢圓 60">
              <a:extLst>
                <a:ext uri="{FF2B5EF4-FFF2-40B4-BE49-F238E27FC236}">
                  <a16:creationId xmlns:a16="http://schemas.microsoft.com/office/drawing/2014/main" id="{A5769FB6-46B6-4918-82FE-F1177FA3F149}"/>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2" name="直線接點 61">
              <a:extLst>
                <a:ext uri="{FF2B5EF4-FFF2-40B4-BE49-F238E27FC236}">
                  <a16:creationId xmlns:a16="http://schemas.microsoft.com/office/drawing/2014/main" id="{5AB4125C-46FA-417B-86B8-9992C09F3199}"/>
                </a:ext>
              </a:extLst>
            </p:cNvPr>
            <p:cNvCxnSpPr>
              <a:cxnSpLocks/>
              <a:stCxn id="61"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63" name="直線接點 62">
              <a:extLst>
                <a:ext uri="{FF2B5EF4-FFF2-40B4-BE49-F238E27FC236}">
                  <a16:creationId xmlns:a16="http://schemas.microsoft.com/office/drawing/2014/main" id="{12D15052-3DDB-4F56-968A-B432D811F2D9}"/>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64" name="直線接點 63">
              <a:extLst>
                <a:ext uri="{FF2B5EF4-FFF2-40B4-BE49-F238E27FC236}">
                  <a16:creationId xmlns:a16="http://schemas.microsoft.com/office/drawing/2014/main" id="{6135B100-4BFA-4FCE-BBE0-718D68E25978}"/>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grpSp>
        <p:nvGrpSpPr>
          <p:cNvPr id="65" name="群組 64">
            <a:extLst>
              <a:ext uri="{FF2B5EF4-FFF2-40B4-BE49-F238E27FC236}">
                <a16:creationId xmlns:a16="http://schemas.microsoft.com/office/drawing/2014/main" id="{B51425D6-9AE1-4D15-B7F5-261046582B44}"/>
              </a:ext>
            </a:extLst>
          </p:cNvPr>
          <p:cNvGrpSpPr/>
          <p:nvPr/>
        </p:nvGrpSpPr>
        <p:grpSpPr>
          <a:xfrm rot="19292776">
            <a:off x="6784015" y="2608066"/>
            <a:ext cx="1171604" cy="992167"/>
            <a:chOff x="6978316" y="3382099"/>
            <a:chExt cx="1472494" cy="1496549"/>
          </a:xfrm>
        </p:grpSpPr>
        <p:sp>
          <p:nvSpPr>
            <p:cNvPr id="66" name="橢圓 65">
              <a:extLst>
                <a:ext uri="{FF2B5EF4-FFF2-40B4-BE49-F238E27FC236}">
                  <a16:creationId xmlns:a16="http://schemas.microsoft.com/office/drawing/2014/main" id="{5A6D9C3C-2C57-49C7-A6ED-F56882E269BC}"/>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67" name="直線接點 66">
              <a:extLst>
                <a:ext uri="{FF2B5EF4-FFF2-40B4-BE49-F238E27FC236}">
                  <a16:creationId xmlns:a16="http://schemas.microsoft.com/office/drawing/2014/main" id="{C5B7EE45-9D59-46ED-B30E-E226FA36F7A3}"/>
                </a:ext>
              </a:extLst>
            </p:cNvPr>
            <p:cNvCxnSpPr>
              <a:cxnSpLocks/>
              <a:stCxn id="66"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68" name="直線接點 67">
              <a:extLst>
                <a:ext uri="{FF2B5EF4-FFF2-40B4-BE49-F238E27FC236}">
                  <a16:creationId xmlns:a16="http://schemas.microsoft.com/office/drawing/2014/main" id="{96858C10-1F33-4462-B705-5E79F2FC7266}"/>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69" name="直線接點 68">
              <a:extLst>
                <a:ext uri="{FF2B5EF4-FFF2-40B4-BE49-F238E27FC236}">
                  <a16:creationId xmlns:a16="http://schemas.microsoft.com/office/drawing/2014/main" id="{12189FE3-FB49-4499-B96E-A4FD5AF8759C}"/>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grpSp>
        <p:nvGrpSpPr>
          <p:cNvPr id="70" name="群組 69">
            <a:extLst>
              <a:ext uri="{FF2B5EF4-FFF2-40B4-BE49-F238E27FC236}">
                <a16:creationId xmlns:a16="http://schemas.microsoft.com/office/drawing/2014/main" id="{72839E78-2EA6-4C23-97F3-7778F80ECECB}"/>
              </a:ext>
            </a:extLst>
          </p:cNvPr>
          <p:cNvGrpSpPr/>
          <p:nvPr/>
        </p:nvGrpSpPr>
        <p:grpSpPr>
          <a:xfrm rot="18594740">
            <a:off x="7987747" y="3173304"/>
            <a:ext cx="1171604" cy="992167"/>
            <a:chOff x="6978316" y="3382099"/>
            <a:chExt cx="1472494" cy="1496549"/>
          </a:xfrm>
        </p:grpSpPr>
        <p:sp>
          <p:nvSpPr>
            <p:cNvPr id="71" name="橢圓 70">
              <a:extLst>
                <a:ext uri="{FF2B5EF4-FFF2-40B4-BE49-F238E27FC236}">
                  <a16:creationId xmlns:a16="http://schemas.microsoft.com/office/drawing/2014/main" id="{AAAC42EE-B42E-4620-9107-9619E8FD3D66}"/>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72" name="直線接點 71">
              <a:extLst>
                <a:ext uri="{FF2B5EF4-FFF2-40B4-BE49-F238E27FC236}">
                  <a16:creationId xmlns:a16="http://schemas.microsoft.com/office/drawing/2014/main" id="{B22960DE-3557-4866-9257-93F4978B1837}"/>
                </a:ext>
              </a:extLst>
            </p:cNvPr>
            <p:cNvCxnSpPr>
              <a:cxnSpLocks/>
              <a:stCxn id="71"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73" name="直線接點 72">
              <a:extLst>
                <a:ext uri="{FF2B5EF4-FFF2-40B4-BE49-F238E27FC236}">
                  <a16:creationId xmlns:a16="http://schemas.microsoft.com/office/drawing/2014/main" id="{0565E911-86D4-41C9-9F8E-D0FEAD3A3A9E}"/>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74" name="直線接點 73">
              <a:extLst>
                <a:ext uri="{FF2B5EF4-FFF2-40B4-BE49-F238E27FC236}">
                  <a16:creationId xmlns:a16="http://schemas.microsoft.com/office/drawing/2014/main" id="{5550270C-7F14-47CD-88C4-B62E4FFDD221}"/>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grpSp>
        <p:nvGrpSpPr>
          <p:cNvPr id="75" name="群組 74">
            <a:extLst>
              <a:ext uri="{FF2B5EF4-FFF2-40B4-BE49-F238E27FC236}">
                <a16:creationId xmlns:a16="http://schemas.microsoft.com/office/drawing/2014/main" id="{CB7B04F9-7689-4236-99A1-BCE3F1EDE917}"/>
              </a:ext>
            </a:extLst>
          </p:cNvPr>
          <p:cNvGrpSpPr/>
          <p:nvPr/>
        </p:nvGrpSpPr>
        <p:grpSpPr>
          <a:xfrm rot="18594740">
            <a:off x="6070729" y="3438929"/>
            <a:ext cx="1171604" cy="992167"/>
            <a:chOff x="6978316" y="3382099"/>
            <a:chExt cx="1472494" cy="1496549"/>
          </a:xfrm>
        </p:grpSpPr>
        <p:sp>
          <p:nvSpPr>
            <p:cNvPr id="76" name="橢圓 75">
              <a:extLst>
                <a:ext uri="{FF2B5EF4-FFF2-40B4-BE49-F238E27FC236}">
                  <a16:creationId xmlns:a16="http://schemas.microsoft.com/office/drawing/2014/main" id="{33335485-0891-4F7C-9E28-3EB11DFDA5FB}"/>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77" name="直線接點 76">
              <a:extLst>
                <a:ext uri="{FF2B5EF4-FFF2-40B4-BE49-F238E27FC236}">
                  <a16:creationId xmlns:a16="http://schemas.microsoft.com/office/drawing/2014/main" id="{8570C371-6476-42D9-AA61-F6EFD80DAF36}"/>
                </a:ext>
              </a:extLst>
            </p:cNvPr>
            <p:cNvCxnSpPr>
              <a:cxnSpLocks/>
              <a:stCxn id="76"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78" name="直線接點 77">
              <a:extLst>
                <a:ext uri="{FF2B5EF4-FFF2-40B4-BE49-F238E27FC236}">
                  <a16:creationId xmlns:a16="http://schemas.microsoft.com/office/drawing/2014/main" id="{E0911CB2-F1E4-4336-97FB-F0EB4C5474B0}"/>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79" name="直線接點 78">
              <a:extLst>
                <a:ext uri="{FF2B5EF4-FFF2-40B4-BE49-F238E27FC236}">
                  <a16:creationId xmlns:a16="http://schemas.microsoft.com/office/drawing/2014/main" id="{3A9A26DE-CE44-4A88-941E-226AF9E866A6}"/>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sp>
        <p:nvSpPr>
          <p:cNvPr id="80" name="箭號: 向右 79">
            <a:extLst>
              <a:ext uri="{FF2B5EF4-FFF2-40B4-BE49-F238E27FC236}">
                <a16:creationId xmlns:a16="http://schemas.microsoft.com/office/drawing/2014/main" id="{36732A83-C0A8-4AFE-B638-B9BC0760BBDB}"/>
              </a:ext>
            </a:extLst>
          </p:cNvPr>
          <p:cNvSpPr/>
          <p:nvPr/>
        </p:nvSpPr>
        <p:spPr>
          <a:xfrm>
            <a:off x="882687" y="3168379"/>
            <a:ext cx="1198212" cy="66226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TW" altLang="en-US" dirty="0"/>
          </a:p>
        </p:txBody>
      </p:sp>
      <p:sp>
        <p:nvSpPr>
          <p:cNvPr id="81" name="箭號: 向右 80">
            <a:extLst>
              <a:ext uri="{FF2B5EF4-FFF2-40B4-BE49-F238E27FC236}">
                <a16:creationId xmlns:a16="http://schemas.microsoft.com/office/drawing/2014/main" id="{A5D85BBE-D225-4EF5-9ABF-1A1B4F459700}"/>
              </a:ext>
            </a:extLst>
          </p:cNvPr>
          <p:cNvSpPr/>
          <p:nvPr/>
        </p:nvSpPr>
        <p:spPr>
          <a:xfrm>
            <a:off x="859211" y="4762838"/>
            <a:ext cx="2317126" cy="1622431"/>
          </a:xfrm>
          <a:prstGeom prst="right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2" name="文字方塊 81">
            <a:extLst>
              <a:ext uri="{FF2B5EF4-FFF2-40B4-BE49-F238E27FC236}">
                <a16:creationId xmlns:a16="http://schemas.microsoft.com/office/drawing/2014/main" id="{4131C5AB-2D38-420E-B72D-AA207548376F}"/>
              </a:ext>
            </a:extLst>
          </p:cNvPr>
          <p:cNvSpPr txBox="1"/>
          <p:nvPr/>
        </p:nvSpPr>
        <p:spPr>
          <a:xfrm>
            <a:off x="3602034" y="5253633"/>
            <a:ext cx="2222551" cy="923330"/>
          </a:xfrm>
          <a:prstGeom prst="rect">
            <a:avLst/>
          </a:prstGeom>
          <a:noFill/>
        </p:spPr>
        <p:txBody>
          <a:bodyPr wrap="square" rtlCol="0">
            <a:spAutoFit/>
          </a:bodyPr>
          <a:lstStyle/>
          <a:p>
            <a:r>
              <a:rPr lang="en-US" altLang="zh-TW" sz="5400" dirty="0">
                <a:solidFill>
                  <a:srgbClr val="FF0000"/>
                </a:solidFill>
              </a:rPr>
              <a:t>C hoop</a:t>
            </a:r>
            <a:endParaRPr lang="zh-TW" altLang="en-US" sz="5400" dirty="0">
              <a:solidFill>
                <a:srgbClr val="FF0000"/>
              </a:solidFill>
            </a:endParaRPr>
          </a:p>
        </p:txBody>
      </p:sp>
      <p:sp>
        <p:nvSpPr>
          <p:cNvPr id="13" name="投影片編號版面配置區 12"/>
          <p:cNvSpPr>
            <a:spLocks noGrp="1"/>
          </p:cNvSpPr>
          <p:nvPr>
            <p:ph type="sldNum" sz="quarter" idx="12"/>
          </p:nvPr>
        </p:nvSpPr>
        <p:spPr/>
        <p:txBody>
          <a:bodyPr/>
          <a:lstStyle/>
          <a:p>
            <a:fld id="{5AEB807D-E1C8-4627-915B-A220824D33E4}" type="slidenum">
              <a:rPr lang="zh-TW" altLang="en-US" smtClean="0"/>
              <a:pPr/>
              <a:t>3</a:t>
            </a:fld>
            <a:endParaRPr lang="zh-TW" altLang="en-US" dirty="0"/>
          </a:p>
        </p:txBody>
      </p:sp>
    </p:spTree>
    <p:extLst>
      <p:ext uri="{BB962C8B-B14F-4D97-AF65-F5344CB8AC3E}">
        <p14:creationId xmlns:p14="http://schemas.microsoft.com/office/powerpoint/2010/main" val="1053884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0-#ppt_w/2"/>
                                          </p:val>
                                        </p:tav>
                                        <p:tav tm="100000">
                                          <p:val>
                                            <p:strVal val="#ppt_x"/>
                                          </p:val>
                                        </p:tav>
                                      </p:tavLst>
                                    </p:anim>
                                    <p:anim calcmode="lin" valueType="num">
                                      <p:cBhvr additive="base">
                                        <p:cTn id="11" dur="500" fill="hold"/>
                                        <p:tgtEl>
                                          <p:spTgt spid="33"/>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70"/>
                                        </p:tgtEl>
                                        <p:attrNameLst>
                                          <p:attrName>style.visibility</p:attrName>
                                        </p:attrNameLst>
                                      </p:cBhvr>
                                      <p:to>
                                        <p:strVal val="visible"/>
                                      </p:to>
                                    </p:set>
                                    <p:animEffect transition="in" filter="fade">
                                      <p:cBhvr>
                                        <p:cTn id="15" dur="500"/>
                                        <p:tgtEl>
                                          <p:spTgt spid="70"/>
                                        </p:tgtEl>
                                      </p:cBhvr>
                                    </p:animEffect>
                                  </p:childTnLst>
                                </p:cTn>
                              </p:par>
                              <p:par>
                                <p:cTn id="16" presetID="10" presetClass="entr" presetSubtype="0" fill="hold"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par>
                                <p:cTn id="19" presetID="10" presetClass="entr" presetSubtype="0" fill="hold" nodeType="withEffect">
                                  <p:stCondLst>
                                    <p:cond delay="0"/>
                                  </p:stCondLst>
                                  <p:childTnLst>
                                    <p:set>
                                      <p:cBhvr>
                                        <p:cTn id="20" dur="1" fill="hold">
                                          <p:stCondLst>
                                            <p:cond delay="0"/>
                                          </p:stCondLst>
                                        </p:cTn>
                                        <p:tgtEl>
                                          <p:spTgt spid="60"/>
                                        </p:tgtEl>
                                        <p:attrNameLst>
                                          <p:attrName>style.visibility</p:attrName>
                                        </p:attrNameLst>
                                      </p:cBhvr>
                                      <p:to>
                                        <p:strVal val="visible"/>
                                      </p:to>
                                    </p:set>
                                    <p:animEffect transition="in" filter="fade">
                                      <p:cBhvr>
                                        <p:cTn id="21" dur="500"/>
                                        <p:tgtEl>
                                          <p:spTgt spid="60"/>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55"/>
                                        </p:tgtEl>
                                        <p:attrNameLst>
                                          <p:attrName>style.visibility</p:attrName>
                                        </p:attrNameLst>
                                      </p:cBhvr>
                                      <p:to>
                                        <p:strVal val="visible"/>
                                      </p:to>
                                    </p:set>
                                    <p:animEffect transition="in" filter="fade">
                                      <p:cBhvr>
                                        <p:cTn id="25" dur="500"/>
                                        <p:tgtEl>
                                          <p:spTgt spid="55"/>
                                        </p:tgtEl>
                                      </p:cBhvr>
                                    </p:animEffect>
                                  </p:childTnLst>
                                </p:cTn>
                              </p:par>
                              <p:par>
                                <p:cTn id="26" presetID="10" presetClass="entr" presetSubtype="0" fill="hold" nodeType="with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500"/>
                                        <p:tgtEl>
                                          <p:spTgt spid="40"/>
                                        </p:tgtEl>
                                      </p:cBhvr>
                                    </p:animEffect>
                                  </p:childTnLst>
                                </p:cTn>
                              </p:par>
                            </p:childTnLst>
                          </p:cTn>
                        </p:par>
                        <p:par>
                          <p:cTn id="29" fill="hold">
                            <p:stCondLst>
                              <p:cond delay="1500"/>
                            </p:stCondLst>
                            <p:childTnLst>
                              <p:par>
                                <p:cTn id="30" presetID="10" presetClass="entr" presetSubtype="0" fill="hold" nodeType="after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fade">
                                      <p:cBhvr>
                                        <p:cTn id="32" dur="500"/>
                                        <p:tgtEl>
                                          <p:spTgt spid="45"/>
                                        </p:tgtEl>
                                      </p:cBhvr>
                                    </p:animEffect>
                                  </p:childTnLst>
                                </p:cTn>
                              </p:par>
                              <p:par>
                                <p:cTn id="33" presetID="10" presetClass="entr" presetSubtype="0" fill="hold" nodeType="with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500"/>
                                        <p:tgtEl>
                                          <p:spTgt spid="27"/>
                                        </p:tgtEl>
                                      </p:cBhvr>
                                    </p:animEffect>
                                  </p:childTnLst>
                                </p:cTn>
                              </p:par>
                              <p:par>
                                <p:cTn id="36" presetID="10" presetClass="entr" presetSubtype="0" fill="hold" nodeType="withEffect">
                                  <p:stCondLst>
                                    <p:cond delay="0"/>
                                  </p:stCondLst>
                                  <p:childTnLst>
                                    <p:set>
                                      <p:cBhvr>
                                        <p:cTn id="37" dur="1" fill="hold">
                                          <p:stCondLst>
                                            <p:cond delay="0"/>
                                          </p:stCondLst>
                                        </p:cTn>
                                        <p:tgtEl>
                                          <p:spTgt spid="65"/>
                                        </p:tgtEl>
                                        <p:attrNameLst>
                                          <p:attrName>style.visibility</p:attrName>
                                        </p:attrNameLst>
                                      </p:cBhvr>
                                      <p:to>
                                        <p:strVal val="visible"/>
                                      </p:to>
                                    </p:set>
                                    <p:animEffect transition="in" filter="fade">
                                      <p:cBhvr>
                                        <p:cTn id="38" dur="500"/>
                                        <p:tgtEl>
                                          <p:spTgt spid="65"/>
                                        </p:tgtEl>
                                      </p:cBhvr>
                                    </p:animEffect>
                                  </p:childTnLst>
                                </p:cTn>
                              </p:par>
                            </p:childTnLst>
                          </p:cTn>
                        </p:par>
                        <p:par>
                          <p:cTn id="39" fill="hold">
                            <p:stCondLst>
                              <p:cond delay="2000"/>
                            </p:stCondLst>
                            <p:childTnLst>
                              <p:par>
                                <p:cTn id="40" presetID="10" presetClass="entr" presetSubtype="0" fill="hold" nodeType="afterEffect">
                                  <p:stCondLst>
                                    <p:cond delay="0"/>
                                  </p:stCondLst>
                                  <p:childTnLst>
                                    <p:set>
                                      <p:cBhvr>
                                        <p:cTn id="41" dur="1" fill="hold">
                                          <p:stCondLst>
                                            <p:cond delay="0"/>
                                          </p:stCondLst>
                                        </p:cTn>
                                        <p:tgtEl>
                                          <p:spTgt spid="35"/>
                                        </p:tgtEl>
                                        <p:attrNameLst>
                                          <p:attrName>style.visibility</p:attrName>
                                        </p:attrNameLst>
                                      </p:cBhvr>
                                      <p:to>
                                        <p:strVal val="visible"/>
                                      </p:to>
                                    </p:set>
                                    <p:animEffect transition="in" filter="fade">
                                      <p:cBhvr>
                                        <p:cTn id="42" dur="500"/>
                                        <p:tgtEl>
                                          <p:spTgt spid="35"/>
                                        </p:tgtEl>
                                      </p:cBhvr>
                                    </p:animEffect>
                                  </p:childTnLst>
                                </p:cTn>
                              </p:par>
                              <p:par>
                                <p:cTn id="43" presetID="1" presetClass="entr" presetSubtype="0" fill="hold" nodeType="withEffect">
                                  <p:stCondLst>
                                    <p:cond delay="0"/>
                                  </p:stCondLst>
                                  <p:childTnLst>
                                    <p:set>
                                      <p:cBhvr>
                                        <p:cTn id="44" dur="1" fill="hold">
                                          <p:stCondLst>
                                            <p:cond delay="0"/>
                                          </p:stCondLst>
                                        </p:cTn>
                                        <p:tgtEl>
                                          <p:spTgt spid="7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80"/>
                                        </p:tgtEl>
                                        <p:attrNameLst>
                                          <p:attrName>style.visibility</p:attrName>
                                        </p:attrNameLst>
                                      </p:cBhvr>
                                      <p:to>
                                        <p:strVal val="visible"/>
                                      </p:to>
                                    </p:set>
                                    <p:anim calcmode="lin" valueType="num">
                                      <p:cBhvr additive="base">
                                        <p:cTn id="49" dur="500" fill="hold"/>
                                        <p:tgtEl>
                                          <p:spTgt spid="80"/>
                                        </p:tgtEl>
                                        <p:attrNameLst>
                                          <p:attrName>ppt_x</p:attrName>
                                        </p:attrNameLst>
                                      </p:cBhvr>
                                      <p:tavLst>
                                        <p:tav tm="0">
                                          <p:val>
                                            <p:strVal val="0-#ppt_w/2"/>
                                          </p:val>
                                        </p:tav>
                                        <p:tav tm="100000">
                                          <p:val>
                                            <p:strVal val="#ppt_x"/>
                                          </p:val>
                                        </p:tav>
                                      </p:tavLst>
                                    </p:anim>
                                    <p:anim calcmode="lin" valueType="num">
                                      <p:cBhvr additive="base">
                                        <p:cTn id="50" dur="500" fill="hold"/>
                                        <p:tgtEl>
                                          <p:spTgt spid="80"/>
                                        </p:tgtEl>
                                        <p:attrNameLst>
                                          <p:attrName>ppt_y</p:attrName>
                                        </p:attrNameLst>
                                      </p:cBhvr>
                                      <p:tavLst>
                                        <p:tav tm="0">
                                          <p:val>
                                            <p:strVal val="#ppt_y"/>
                                          </p:val>
                                        </p:tav>
                                        <p:tav tm="100000">
                                          <p:val>
                                            <p:strVal val="#ppt_y"/>
                                          </p:val>
                                        </p:tav>
                                      </p:tavLst>
                                    </p:anim>
                                  </p:childTnLst>
                                </p:cTn>
                              </p:par>
                              <p:par>
                                <p:cTn id="51" presetID="10" presetClass="entr" presetSubtype="0" fill="hold" nodeType="withEffect">
                                  <p:stCondLst>
                                    <p:cond delay="0"/>
                                  </p:stCondLst>
                                  <p:childTnLst>
                                    <p:set>
                                      <p:cBhvr>
                                        <p:cTn id="52" dur="1" fill="hold">
                                          <p:stCondLst>
                                            <p:cond delay="0"/>
                                          </p:stCondLst>
                                        </p:cTn>
                                        <p:tgtEl>
                                          <p:spTgt spid="3">
                                            <p:txEl>
                                              <p:pRg st="2" end="2"/>
                                            </p:txEl>
                                          </p:spTgt>
                                        </p:tgtEl>
                                        <p:attrNameLst>
                                          <p:attrName>style.visibility</p:attrName>
                                        </p:attrNameLst>
                                      </p:cBhvr>
                                      <p:to>
                                        <p:strVal val="visible"/>
                                      </p:to>
                                    </p:set>
                                    <p:animEffect transition="in" filter="fade">
                                      <p:cBhvr>
                                        <p:cTn id="53" dur="500"/>
                                        <p:tgtEl>
                                          <p:spTgt spid="3">
                                            <p:txEl>
                                              <p:pRg st="2" end="2"/>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4"/>
                                        </p:tgtEl>
                                        <p:attrNameLst>
                                          <p:attrName>style.visibility</p:attrName>
                                        </p:attrNameLst>
                                      </p:cBhvr>
                                      <p:to>
                                        <p:strVal val="visible"/>
                                      </p:to>
                                    </p:set>
                                    <p:anim calcmode="lin" valueType="num">
                                      <p:cBhvr additive="base">
                                        <p:cTn id="58" dur="500" fill="hold"/>
                                        <p:tgtEl>
                                          <p:spTgt spid="34"/>
                                        </p:tgtEl>
                                        <p:attrNameLst>
                                          <p:attrName>ppt_x</p:attrName>
                                        </p:attrNameLst>
                                      </p:cBhvr>
                                      <p:tavLst>
                                        <p:tav tm="0">
                                          <p:val>
                                            <p:strVal val="0-#ppt_w/2"/>
                                          </p:val>
                                        </p:tav>
                                        <p:tav tm="100000">
                                          <p:val>
                                            <p:strVal val="#ppt_x"/>
                                          </p:val>
                                        </p:tav>
                                      </p:tavLst>
                                    </p:anim>
                                    <p:anim calcmode="lin" valueType="num">
                                      <p:cBhvr additive="base">
                                        <p:cTn id="59" dur="500" fill="hold"/>
                                        <p:tgtEl>
                                          <p:spTgt spid="34"/>
                                        </p:tgtEl>
                                        <p:attrNameLst>
                                          <p:attrName>ppt_y</p:attrName>
                                        </p:attrNameLst>
                                      </p:cBhvr>
                                      <p:tavLst>
                                        <p:tav tm="0">
                                          <p:val>
                                            <p:strVal val="#ppt_y"/>
                                          </p:val>
                                        </p:tav>
                                        <p:tav tm="100000">
                                          <p:val>
                                            <p:strVal val="#ppt_y"/>
                                          </p:val>
                                        </p:tav>
                                      </p:tavLst>
                                    </p:anim>
                                  </p:childTnLst>
                                </p:cTn>
                              </p:par>
                              <p:par>
                                <p:cTn id="60" presetID="10" presetClass="entr" presetSubtype="0" fill="hold" nodeType="withEffect">
                                  <p:stCondLst>
                                    <p:cond delay="0"/>
                                  </p:stCondLst>
                                  <p:childTnLst>
                                    <p:set>
                                      <p:cBhvr>
                                        <p:cTn id="61" dur="1" fill="hold">
                                          <p:stCondLst>
                                            <p:cond delay="0"/>
                                          </p:stCondLst>
                                        </p:cTn>
                                        <p:tgtEl>
                                          <p:spTgt spid="3">
                                            <p:txEl>
                                              <p:pRg st="3" end="3"/>
                                            </p:txEl>
                                          </p:spTgt>
                                        </p:tgtEl>
                                        <p:attrNameLst>
                                          <p:attrName>style.visibility</p:attrName>
                                        </p:attrNameLst>
                                      </p:cBhvr>
                                      <p:to>
                                        <p:strVal val="visible"/>
                                      </p:to>
                                    </p:set>
                                    <p:animEffect transition="in" filter="fade">
                                      <p:cBhvr>
                                        <p:cTn id="62" dur="500"/>
                                        <p:tgtEl>
                                          <p:spTgt spid="3">
                                            <p:txEl>
                                              <p:pRg st="3" end="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 presetClass="entr" presetSubtype="8" fill="hold" grpId="0" nodeType="clickEffect">
                                  <p:stCondLst>
                                    <p:cond delay="0"/>
                                  </p:stCondLst>
                                  <p:childTnLst>
                                    <p:set>
                                      <p:cBhvr>
                                        <p:cTn id="66" dur="1" fill="hold">
                                          <p:stCondLst>
                                            <p:cond delay="0"/>
                                          </p:stCondLst>
                                        </p:cTn>
                                        <p:tgtEl>
                                          <p:spTgt spid="81"/>
                                        </p:tgtEl>
                                        <p:attrNameLst>
                                          <p:attrName>style.visibility</p:attrName>
                                        </p:attrNameLst>
                                      </p:cBhvr>
                                      <p:to>
                                        <p:strVal val="visible"/>
                                      </p:to>
                                    </p:set>
                                    <p:anim calcmode="lin" valueType="num">
                                      <p:cBhvr additive="base">
                                        <p:cTn id="67" dur="500" fill="hold"/>
                                        <p:tgtEl>
                                          <p:spTgt spid="81"/>
                                        </p:tgtEl>
                                        <p:attrNameLst>
                                          <p:attrName>ppt_x</p:attrName>
                                        </p:attrNameLst>
                                      </p:cBhvr>
                                      <p:tavLst>
                                        <p:tav tm="0">
                                          <p:val>
                                            <p:strVal val="0-#ppt_w/2"/>
                                          </p:val>
                                        </p:tav>
                                        <p:tav tm="100000">
                                          <p:val>
                                            <p:strVal val="#ppt_x"/>
                                          </p:val>
                                        </p:tav>
                                      </p:tavLst>
                                    </p:anim>
                                    <p:anim calcmode="lin" valueType="num">
                                      <p:cBhvr additive="base">
                                        <p:cTn id="68" dur="500" fill="hold"/>
                                        <p:tgtEl>
                                          <p:spTgt spid="81"/>
                                        </p:tgtEl>
                                        <p:attrNameLst>
                                          <p:attrName>ppt_y</p:attrName>
                                        </p:attrNameLst>
                                      </p:cBhvr>
                                      <p:tavLst>
                                        <p:tav tm="0">
                                          <p:val>
                                            <p:strVal val="#ppt_y"/>
                                          </p:val>
                                        </p:tav>
                                        <p:tav tm="100000">
                                          <p:val>
                                            <p:strVal val="#ppt_y"/>
                                          </p:val>
                                        </p:tav>
                                      </p:tavLst>
                                    </p:anim>
                                  </p:childTnLst>
                                </p:cTn>
                              </p:par>
                              <p:par>
                                <p:cTn id="69" presetID="10" presetClass="entr" presetSubtype="0" fill="hold" grpId="0" nodeType="withEffect">
                                  <p:stCondLst>
                                    <p:cond delay="0"/>
                                  </p:stCondLst>
                                  <p:childTnLst>
                                    <p:set>
                                      <p:cBhvr>
                                        <p:cTn id="70" dur="1" fill="hold">
                                          <p:stCondLst>
                                            <p:cond delay="0"/>
                                          </p:stCondLst>
                                        </p:cTn>
                                        <p:tgtEl>
                                          <p:spTgt spid="82"/>
                                        </p:tgtEl>
                                        <p:attrNameLst>
                                          <p:attrName>style.visibility</p:attrName>
                                        </p:attrNameLst>
                                      </p:cBhvr>
                                      <p:to>
                                        <p:strVal val="visible"/>
                                      </p:to>
                                    </p:set>
                                    <p:animEffect transition="in" filter="fade">
                                      <p:cBhvr>
                                        <p:cTn id="71"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80" grpId="0" animBg="1"/>
      <p:bldP spid="81" grpId="0" animBg="1"/>
      <p:bldP spid="8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3F4F039-5741-466A-A5ED-8B2B7A4B282F}"/>
              </a:ext>
            </a:extLst>
          </p:cNvPr>
          <p:cNvSpPr>
            <a:spLocks noGrp="1"/>
          </p:cNvSpPr>
          <p:nvPr>
            <p:ph type="title"/>
          </p:nvPr>
        </p:nvSpPr>
        <p:spPr/>
        <p:txBody>
          <a:bodyPr>
            <a:normAutofit/>
          </a:bodyPr>
          <a:lstStyle/>
          <a:p>
            <a:r>
              <a:rPr lang="en-US" altLang="zh-TW" sz="6000" dirty="0"/>
              <a:t>Match experiment</a:t>
            </a:r>
            <a:endParaRPr lang="zh-TW" altLang="en-US" sz="6000" dirty="0"/>
          </a:p>
        </p:txBody>
      </p:sp>
      <p:pic>
        <p:nvPicPr>
          <p:cNvPr id="4" name="內容版面配置區 3">
            <a:extLst>
              <a:ext uri="{FF2B5EF4-FFF2-40B4-BE49-F238E27FC236}">
                <a16:creationId xmlns:a16="http://schemas.microsoft.com/office/drawing/2014/main" id="{BABFE3B6-F6F2-4DCF-995F-25E4E479607C}"/>
              </a:ext>
            </a:extLst>
          </p:cNvPr>
          <p:cNvPicPr>
            <a:picLocks noGrp="1" noChangeAspect="1"/>
          </p:cNvPicPr>
          <p:nvPr>
            <p:ph idx="1"/>
          </p:nvPr>
        </p:nvPicPr>
        <p:blipFill>
          <a:blip r:embed="rId3"/>
          <a:stretch>
            <a:fillRect/>
          </a:stretch>
        </p:blipFill>
        <p:spPr>
          <a:xfrm>
            <a:off x="833326" y="1828800"/>
            <a:ext cx="6250965" cy="4516582"/>
          </a:xfrm>
          <a:prstGeom prst="rect">
            <a:avLst/>
          </a:prstGeom>
        </p:spPr>
      </p:pic>
      <p:sp>
        <p:nvSpPr>
          <p:cNvPr id="5" name="文字方塊 4">
            <a:extLst>
              <a:ext uri="{FF2B5EF4-FFF2-40B4-BE49-F238E27FC236}">
                <a16:creationId xmlns:a16="http://schemas.microsoft.com/office/drawing/2014/main" id="{1D4B10EA-48A7-45E1-8895-5A293E1193C6}"/>
              </a:ext>
            </a:extLst>
          </p:cNvPr>
          <p:cNvSpPr txBox="1"/>
          <p:nvPr/>
        </p:nvSpPr>
        <p:spPr>
          <a:xfrm>
            <a:off x="7516448" y="3843873"/>
            <a:ext cx="4085281" cy="2585323"/>
          </a:xfrm>
          <a:prstGeom prst="rect">
            <a:avLst/>
          </a:prstGeom>
          <a:noFill/>
        </p:spPr>
        <p:txBody>
          <a:bodyPr wrap="square" rtlCol="0">
            <a:spAutoFit/>
          </a:bodyPr>
          <a:lstStyle/>
          <a:p>
            <a:r>
              <a:rPr lang="en-US" altLang="zh-TW" sz="5400" dirty="0">
                <a:solidFill>
                  <a:srgbClr val="FF0000"/>
                </a:solidFill>
              </a:rPr>
              <a:t>Need statistically analysis</a:t>
            </a:r>
            <a:endParaRPr lang="zh-TW" altLang="en-US" sz="5400" dirty="0">
              <a:solidFill>
                <a:srgbClr val="FF0000"/>
              </a:solidFill>
            </a:endParaRPr>
          </a:p>
        </p:txBody>
      </p:sp>
      <p:sp>
        <p:nvSpPr>
          <p:cNvPr id="3" name="投影片編號版面配置區 2"/>
          <p:cNvSpPr>
            <a:spLocks noGrp="1"/>
          </p:cNvSpPr>
          <p:nvPr>
            <p:ph type="sldNum" sz="quarter" idx="12"/>
          </p:nvPr>
        </p:nvSpPr>
        <p:spPr/>
        <p:txBody>
          <a:bodyPr/>
          <a:lstStyle/>
          <a:p>
            <a:fld id="{5AEB807D-E1C8-4627-915B-A220824D33E4}" type="slidenum">
              <a:rPr lang="zh-TW" altLang="en-US" smtClean="0"/>
              <a:pPr/>
              <a:t>30</a:t>
            </a:fld>
            <a:endParaRPr lang="zh-TW" altLang="en-US" dirty="0"/>
          </a:p>
        </p:txBody>
      </p:sp>
    </p:spTree>
    <p:extLst>
      <p:ext uri="{BB962C8B-B14F-4D97-AF65-F5344CB8AC3E}">
        <p14:creationId xmlns:p14="http://schemas.microsoft.com/office/powerpoint/2010/main" val="3155576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96B31AC-C787-4B66-9579-7DF61665C40E}"/>
              </a:ext>
            </a:extLst>
          </p:cNvPr>
          <p:cNvSpPr>
            <a:spLocks noGrp="1"/>
          </p:cNvSpPr>
          <p:nvPr>
            <p:ph type="title"/>
          </p:nvPr>
        </p:nvSpPr>
        <p:spPr/>
        <p:txBody>
          <a:bodyPr>
            <a:normAutofit/>
          </a:bodyPr>
          <a:lstStyle/>
          <a:p>
            <a:r>
              <a:rPr lang="en-US" altLang="zh-TW" sz="4800" dirty="0"/>
              <a:t>Test peak and controlling</a:t>
            </a:r>
            <a:endParaRPr lang="zh-TW" altLang="en-US" sz="4800" dirty="0"/>
          </a:p>
        </p:txBody>
      </p:sp>
      <p:pic>
        <p:nvPicPr>
          <p:cNvPr id="4" name="內容版面配置區 3">
            <a:extLst>
              <a:ext uri="{FF2B5EF4-FFF2-40B4-BE49-F238E27FC236}">
                <a16:creationId xmlns:a16="http://schemas.microsoft.com/office/drawing/2014/main" id="{7493CD02-23FA-4B0E-95FC-6E939F573D03}"/>
              </a:ext>
            </a:extLst>
          </p:cNvPr>
          <p:cNvPicPr>
            <a:picLocks noGrp="1" noChangeAspect="1"/>
          </p:cNvPicPr>
          <p:nvPr>
            <p:ph idx="1"/>
          </p:nvPr>
        </p:nvPicPr>
        <p:blipFill>
          <a:blip r:embed="rId3"/>
          <a:stretch>
            <a:fillRect/>
          </a:stretch>
        </p:blipFill>
        <p:spPr>
          <a:xfrm>
            <a:off x="350763" y="1850677"/>
            <a:ext cx="5775717" cy="4331788"/>
          </a:xfrm>
          <a:prstGeom prst="rect">
            <a:avLst/>
          </a:prstGeom>
        </p:spPr>
      </p:pic>
      <p:pic>
        <p:nvPicPr>
          <p:cNvPr id="5" name="圖片 4">
            <a:extLst>
              <a:ext uri="{FF2B5EF4-FFF2-40B4-BE49-F238E27FC236}">
                <a16:creationId xmlns:a16="http://schemas.microsoft.com/office/drawing/2014/main" id="{42A19968-4BC3-4F2E-BE90-7A377F86930F}"/>
              </a:ext>
            </a:extLst>
          </p:cNvPr>
          <p:cNvPicPr>
            <a:picLocks noChangeAspect="1"/>
          </p:cNvPicPr>
          <p:nvPr/>
        </p:nvPicPr>
        <p:blipFill>
          <a:blip r:embed="rId4"/>
          <a:stretch>
            <a:fillRect/>
          </a:stretch>
        </p:blipFill>
        <p:spPr>
          <a:xfrm>
            <a:off x="5891237" y="1850677"/>
            <a:ext cx="5775717" cy="4331788"/>
          </a:xfrm>
          <a:prstGeom prst="rect">
            <a:avLst/>
          </a:prstGeom>
        </p:spPr>
      </p:pic>
      <p:cxnSp>
        <p:nvCxnSpPr>
          <p:cNvPr id="6" name="直線接點 5">
            <a:extLst>
              <a:ext uri="{FF2B5EF4-FFF2-40B4-BE49-F238E27FC236}">
                <a16:creationId xmlns:a16="http://schemas.microsoft.com/office/drawing/2014/main" id="{989A9181-BC92-479D-B887-AFBEC50A851D}"/>
              </a:ext>
            </a:extLst>
          </p:cNvPr>
          <p:cNvCxnSpPr>
            <a:cxnSpLocks/>
          </p:cNvCxnSpPr>
          <p:nvPr/>
        </p:nvCxnSpPr>
        <p:spPr>
          <a:xfrm>
            <a:off x="2481179" y="2551115"/>
            <a:ext cx="0" cy="3160295"/>
          </a:xfrm>
          <a:prstGeom prst="line">
            <a:avLst/>
          </a:prstGeom>
          <a:ln w="57150">
            <a:solidFill>
              <a:schemeClr val="tx1">
                <a:lumMod val="95000"/>
                <a:lumOff val="5000"/>
              </a:schemeClr>
            </a:solidFill>
            <a:prstDash val="lgDash"/>
          </a:ln>
        </p:spPr>
        <p:style>
          <a:lnRef idx="1">
            <a:schemeClr val="dk1"/>
          </a:lnRef>
          <a:fillRef idx="0">
            <a:schemeClr val="dk1"/>
          </a:fillRef>
          <a:effectRef idx="0">
            <a:schemeClr val="dk1"/>
          </a:effectRef>
          <a:fontRef idx="minor">
            <a:schemeClr val="tx1"/>
          </a:fontRef>
        </p:style>
      </p:cxnSp>
      <p:cxnSp>
        <p:nvCxnSpPr>
          <p:cNvPr id="9" name="直線接點 8">
            <a:extLst>
              <a:ext uri="{FF2B5EF4-FFF2-40B4-BE49-F238E27FC236}">
                <a16:creationId xmlns:a16="http://schemas.microsoft.com/office/drawing/2014/main" id="{30FE39C5-121C-4EFA-9FC8-19DD69144060}"/>
              </a:ext>
            </a:extLst>
          </p:cNvPr>
          <p:cNvCxnSpPr>
            <a:cxnSpLocks/>
          </p:cNvCxnSpPr>
          <p:nvPr/>
        </p:nvCxnSpPr>
        <p:spPr>
          <a:xfrm>
            <a:off x="8429154" y="2551114"/>
            <a:ext cx="0" cy="3160295"/>
          </a:xfrm>
          <a:prstGeom prst="line">
            <a:avLst/>
          </a:prstGeom>
          <a:ln w="57150">
            <a:solidFill>
              <a:schemeClr val="tx1">
                <a:lumMod val="95000"/>
                <a:lumOff val="5000"/>
              </a:schemeClr>
            </a:solidFill>
            <a:prstDash val="lgDash"/>
          </a:ln>
        </p:spPr>
        <p:style>
          <a:lnRef idx="1">
            <a:schemeClr val="dk1"/>
          </a:lnRef>
          <a:fillRef idx="0">
            <a:schemeClr val="dk1"/>
          </a:fillRef>
          <a:effectRef idx="0">
            <a:schemeClr val="dk1"/>
          </a:effectRef>
          <a:fontRef idx="minor">
            <a:schemeClr val="tx1"/>
          </a:fontRef>
        </p:style>
      </p:cxnSp>
      <p:sp>
        <p:nvSpPr>
          <p:cNvPr id="3" name="投影片編號版面配置區 2"/>
          <p:cNvSpPr>
            <a:spLocks noGrp="1"/>
          </p:cNvSpPr>
          <p:nvPr>
            <p:ph type="sldNum" sz="quarter" idx="12"/>
          </p:nvPr>
        </p:nvSpPr>
        <p:spPr/>
        <p:txBody>
          <a:bodyPr/>
          <a:lstStyle/>
          <a:p>
            <a:fld id="{5AEB807D-E1C8-4627-915B-A220824D33E4}" type="slidenum">
              <a:rPr lang="zh-TW" altLang="en-US" smtClean="0"/>
              <a:pPr/>
              <a:t>31</a:t>
            </a:fld>
            <a:endParaRPr lang="zh-TW" altLang="en-US" dirty="0"/>
          </a:p>
        </p:txBody>
      </p:sp>
    </p:spTree>
    <p:extLst>
      <p:ext uri="{BB962C8B-B14F-4D97-AF65-F5344CB8AC3E}">
        <p14:creationId xmlns:p14="http://schemas.microsoft.com/office/powerpoint/2010/main" val="1763493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up)">
                                      <p:cBhvr>
                                        <p:cTn id="15" dur="500"/>
                                        <p:tgtEl>
                                          <p:spTgt spid="6"/>
                                        </p:tgtEl>
                                      </p:cBhvr>
                                    </p:animEffect>
                                  </p:childTnLst>
                                </p:cTn>
                              </p:par>
                              <p:par>
                                <p:cTn id="16" presetID="22" presetClass="entr" presetSubtype="1"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up)">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F921A71-3E00-45C7-B4EC-2E91662D436D}"/>
              </a:ext>
            </a:extLst>
          </p:cNvPr>
          <p:cNvSpPr>
            <a:spLocks noGrp="1"/>
          </p:cNvSpPr>
          <p:nvPr>
            <p:ph type="title"/>
          </p:nvPr>
        </p:nvSpPr>
        <p:spPr/>
        <p:txBody>
          <a:bodyPr>
            <a:normAutofit/>
          </a:bodyPr>
          <a:lstStyle/>
          <a:p>
            <a:r>
              <a:rPr lang="en-US" altLang="zh-TW" sz="5400" dirty="0"/>
              <a:t>Match experiment</a:t>
            </a:r>
            <a:endParaRPr lang="zh-TW" altLang="en-US" sz="5400" dirty="0"/>
          </a:p>
        </p:txBody>
      </p:sp>
      <p:pic>
        <p:nvPicPr>
          <p:cNvPr id="4" name="內容版面配置區 3">
            <a:extLst>
              <a:ext uri="{FF2B5EF4-FFF2-40B4-BE49-F238E27FC236}">
                <a16:creationId xmlns:a16="http://schemas.microsoft.com/office/drawing/2014/main" id="{0FD418CE-3745-40DE-BD49-A9CC23BBEB36}"/>
              </a:ext>
            </a:extLst>
          </p:cNvPr>
          <p:cNvPicPr>
            <a:picLocks noGrp="1" noChangeAspect="1"/>
          </p:cNvPicPr>
          <p:nvPr>
            <p:ph idx="1"/>
          </p:nvPr>
        </p:nvPicPr>
        <p:blipFill>
          <a:blip r:embed="rId3"/>
          <a:stretch>
            <a:fillRect/>
          </a:stretch>
        </p:blipFill>
        <p:spPr>
          <a:xfrm>
            <a:off x="347134" y="1767032"/>
            <a:ext cx="5619558" cy="4499707"/>
          </a:xfrm>
          <a:prstGeom prst="rect">
            <a:avLst/>
          </a:prstGeom>
        </p:spPr>
      </p:pic>
      <p:pic>
        <p:nvPicPr>
          <p:cNvPr id="5" name="圖片 4">
            <a:extLst>
              <a:ext uri="{FF2B5EF4-FFF2-40B4-BE49-F238E27FC236}">
                <a16:creationId xmlns:a16="http://schemas.microsoft.com/office/drawing/2014/main" id="{42C700FF-004B-4FD8-9795-2FDD091CCFBD}"/>
              </a:ext>
            </a:extLst>
          </p:cNvPr>
          <p:cNvPicPr>
            <a:picLocks noChangeAspect="1"/>
          </p:cNvPicPr>
          <p:nvPr/>
        </p:nvPicPr>
        <p:blipFill>
          <a:blip r:embed="rId4"/>
          <a:stretch>
            <a:fillRect/>
          </a:stretch>
        </p:blipFill>
        <p:spPr>
          <a:xfrm>
            <a:off x="5966692" y="1767032"/>
            <a:ext cx="6038152" cy="4538788"/>
          </a:xfrm>
          <a:prstGeom prst="rect">
            <a:avLst/>
          </a:prstGeom>
        </p:spPr>
      </p:pic>
      <p:sp>
        <p:nvSpPr>
          <p:cNvPr id="3" name="文字方塊 2">
            <a:extLst>
              <a:ext uri="{FF2B5EF4-FFF2-40B4-BE49-F238E27FC236}">
                <a16:creationId xmlns:a16="http://schemas.microsoft.com/office/drawing/2014/main" id="{948897E9-3177-4991-8701-E97C87EBBEA1}"/>
              </a:ext>
            </a:extLst>
          </p:cNvPr>
          <p:cNvSpPr txBox="1"/>
          <p:nvPr/>
        </p:nvSpPr>
        <p:spPr>
          <a:xfrm>
            <a:off x="3609473" y="4154905"/>
            <a:ext cx="1796715" cy="769441"/>
          </a:xfrm>
          <a:prstGeom prst="rect">
            <a:avLst/>
          </a:prstGeom>
          <a:noFill/>
        </p:spPr>
        <p:txBody>
          <a:bodyPr wrap="square" rtlCol="0">
            <a:spAutoFit/>
          </a:bodyPr>
          <a:lstStyle/>
          <a:p>
            <a:r>
              <a:rPr lang="en-US" altLang="zh-TW" sz="4400" dirty="0"/>
              <a:t>mRNA</a:t>
            </a:r>
            <a:endParaRPr lang="zh-TW" altLang="en-US" sz="4400" dirty="0"/>
          </a:p>
        </p:txBody>
      </p:sp>
      <p:sp>
        <p:nvSpPr>
          <p:cNvPr id="6" name="文字方塊 5">
            <a:extLst>
              <a:ext uri="{FF2B5EF4-FFF2-40B4-BE49-F238E27FC236}">
                <a16:creationId xmlns:a16="http://schemas.microsoft.com/office/drawing/2014/main" id="{6D807F25-3C19-4396-B541-1329B07E7BCE}"/>
              </a:ext>
            </a:extLst>
          </p:cNvPr>
          <p:cNvSpPr txBox="1"/>
          <p:nvPr/>
        </p:nvSpPr>
        <p:spPr>
          <a:xfrm>
            <a:off x="9236240" y="4154905"/>
            <a:ext cx="2213810" cy="923330"/>
          </a:xfrm>
          <a:prstGeom prst="rect">
            <a:avLst/>
          </a:prstGeom>
          <a:noFill/>
        </p:spPr>
        <p:txBody>
          <a:bodyPr wrap="square" rtlCol="0">
            <a:spAutoFit/>
          </a:bodyPr>
          <a:lstStyle/>
          <a:p>
            <a:r>
              <a:rPr lang="en-US" altLang="zh-TW" sz="5400" dirty="0" err="1"/>
              <a:t>hGluc</a:t>
            </a:r>
            <a:endParaRPr lang="zh-TW" altLang="en-US" sz="5400" dirty="0"/>
          </a:p>
        </p:txBody>
      </p:sp>
      <p:sp>
        <p:nvSpPr>
          <p:cNvPr id="7" name="投影片編號版面配置區 6"/>
          <p:cNvSpPr>
            <a:spLocks noGrp="1"/>
          </p:cNvSpPr>
          <p:nvPr>
            <p:ph type="sldNum" sz="quarter" idx="12"/>
          </p:nvPr>
        </p:nvSpPr>
        <p:spPr/>
        <p:txBody>
          <a:bodyPr/>
          <a:lstStyle/>
          <a:p>
            <a:fld id="{5AEB807D-E1C8-4627-915B-A220824D33E4}" type="slidenum">
              <a:rPr lang="zh-TW" altLang="en-US" smtClean="0"/>
              <a:pPr/>
              <a:t>32</a:t>
            </a:fld>
            <a:endParaRPr lang="zh-TW" altLang="en-US" dirty="0"/>
          </a:p>
        </p:txBody>
      </p:sp>
    </p:spTree>
    <p:extLst>
      <p:ext uri="{BB962C8B-B14F-4D97-AF65-F5344CB8AC3E}">
        <p14:creationId xmlns:p14="http://schemas.microsoft.com/office/powerpoint/2010/main" val="40172405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58C4321-E29A-4BB7-8425-9CCEAB0ACE42}"/>
              </a:ext>
            </a:extLst>
          </p:cNvPr>
          <p:cNvSpPr>
            <a:spLocks noGrp="1"/>
          </p:cNvSpPr>
          <p:nvPr>
            <p:ph type="title"/>
          </p:nvPr>
        </p:nvSpPr>
        <p:spPr/>
        <p:txBody>
          <a:bodyPr>
            <a:normAutofit/>
          </a:bodyPr>
          <a:lstStyle/>
          <a:p>
            <a:r>
              <a:rPr lang="en-US" altLang="zh-TW" sz="5400" dirty="0"/>
              <a:t>To find plateau</a:t>
            </a:r>
            <a:endParaRPr lang="zh-TW" altLang="en-US" sz="5400" dirty="0"/>
          </a:p>
        </p:txBody>
      </p:sp>
      <p:pic>
        <p:nvPicPr>
          <p:cNvPr id="4" name="內容版面配置區 3">
            <a:extLst>
              <a:ext uri="{FF2B5EF4-FFF2-40B4-BE49-F238E27FC236}">
                <a16:creationId xmlns:a16="http://schemas.microsoft.com/office/drawing/2014/main" id="{B76A8A70-4B98-4433-83EA-A1003D23BB0D}"/>
              </a:ext>
            </a:extLst>
          </p:cNvPr>
          <p:cNvPicPr>
            <a:picLocks noGrp="1" noChangeAspect="1"/>
          </p:cNvPicPr>
          <p:nvPr>
            <p:ph idx="1"/>
          </p:nvPr>
        </p:nvPicPr>
        <p:blipFill>
          <a:blip r:embed="rId3"/>
          <a:stretch>
            <a:fillRect/>
          </a:stretch>
        </p:blipFill>
        <p:spPr>
          <a:xfrm>
            <a:off x="1110892" y="1833131"/>
            <a:ext cx="6088611" cy="4435000"/>
          </a:xfrm>
          <a:prstGeom prst="rect">
            <a:avLst/>
          </a:prstGeom>
        </p:spPr>
      </p:pic>
      <p:grpSp>
        <p:nvGrpSpPr>
          <p:cNvPr id="10" name="群組 9">
            <a:extLst>
              <a:ext uri="{FF2B5EF4-FFF2-40B4-BE49-F238E27FC236}">
                <a16:creationId xmlns:a16="http://schemas.microsoft.com/office/drawing/2014/main" id="{7C902AD4-073A-4278-81CB-4DBDF03E8715}"/>
              </a:ext>
            </a:extLst>
          </p:cNvPr>
          <p:cNvGrpSpPr/>
          <p:nvPr/>
        </p:nvGrpSpPr>
        <p:grpSpPr>
          <a:xfrm>
            <a:off x="2558717" y="2179783"/>
            <a:ext cx="563174" cy="924032"/>
            <a:chOff x="2422358" y="1712997"/>
            <a:chExt cx="465221" cy="1187116"/>
          </a:xfrm>
        </p:grpSpPr>
        <p:cxnSp>
          <p:nvCxnSpPr>
            <p:cNvPr id="5" name="直線接點 4">
              <a:extLst>
                <a:ext uri="{FF2B5EF4-FFF2-40B4-BE49-F238E27FC236}">
                  <a16:creationId xmlns:a16="http://schemas.microsoft.com/office/drawing/2014/main" id="{06A64945-3806-4E41-B5A9-12EDA581E89B}"/>
                </a:ext>
              </a:extLst>
            </p:cNvPr>
            <p:cNvCxnSpPr/>
            <p:nvPr/>
          </p:nvCxnSpPr>
          <p:spPr>
            <a:xfrm>
              <a:off x="2422358" y="1712997"/>
              <a:ext cx="465221" cy="0"/>
            </a:xfrm>
            <a:prstGeom prst="line">
              <a:avLst/>
            </a:prstGeom>
            <a:ln w="571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 name="直線接點 6">
              <a:extLst>
                <a:ext uri="{FF2B5EF4-FFF2-40B4-BE49-F238E27FC236}">
                  <a16:creationId xmlns:a16="http://schemas.microsoft.com/office/drawing/2014/main" id="{6FDF4AFC-DC22-4A00-8CE1-55A40E738564}"/>
                </a:ext>
              </a:extLst>
            </p:cNvPr>
            <p:cNvCxnSpPr/>
            <p:nvPr/>
          </p:nvCxnSpPr>
          <p:spPr>
            <a:xfrm>
              <a:off x="2422358" y="2900113"/>
              <a:ext cx="465221" cy="0"/>
            </a:xfrm>
            <a:prstGeom prst="line">
              <a:avLst/>
            </a:prstGeom>
            <a:ln w="571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接點 8">
              <a:extLst>
                <a:ext uri="{FF2B5EF4-FFF2-40B4-BE49-F238E27FC236}">
                  <a16:creationId xmlns:a16="http://schemas.microsoft.com/office/drawing/2014/main" id="{0479A951-D818-4FB8-9682-F319F88142B2}"/>
                </a:ext>
              </a:extLst>
            </p:cNvPr>
            <p:cNvCxnSpPr/>
            <p:nvPr/>
          </p:nvCxnSpPr>
          <p:spPr>
            <a:xfrm>
              <a:off x="2646947" y="1712997"/>
              <a:ext cx="0" cy="1187116"/>
            </a:xfrm>
            <a:prstGeom prst="line">
              <a:avLst/>
            </a:prstGeom>
            <a:ln w="76200">
              <a:solidFill>
                <a:schemeClr val="accent2">
                  <a:lumMod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1" name="群組 10">
            <a:extLst>
              <a:ext uri="{FF2B5EF4-FFF2-40B4-BE49-F238E27FC236}">
                <a16:creationId xmlns:a16="http://schemas.microsoft.com/office/drawing/2014/main" id="{9CB7AC41-E519-45DB-9E2F-1C7A9B6139F7}"/>
              </a:ext>
            </a:extLst>
          </p:cNvPr>
          <p:cNvGrpSpPr/>
          <p:nvPr/>
        </p:nvGrpSpPr>
        <p:grpSpPr>
          <a:xfrm>
            <a:off x="5791200" y="2170545"/>
            <a:ext cx="480291" cy="550596"/>
            <a:chOff x="2422358" y="1712997"/>
            <a:chExt cx="465221" cy="1187116"/>
          </a:xfrm>
        </p:grpSpPr>
        <p:cxnSp>
          <p:nvCxnSpPr>
            <p:cNvPr id="12" name="直線接點 11">
              <a:extLst>
                <a:ext uri="{FF2B5EF4-FFF2-40B4-BE49-F238E27FC236}">
                  <a16:creationId xmlns:a16="http://schemas.microsoft.com/office/drawing/2014/main" id="{E0FCBFDC-01EF-4DEC-AABC-51E64E8BC84E}"/>
                </a:ext>
              </a:extLst>
            </p:cNvPr>
            <p:cNvCxnSpPr/>
            <p:nvPr/>
          </p:nvCxnSpPr>
          <p:spPr>
            <a:xfrm>
              <a:off x="2422358" y="1712997"/>
              <a:ext cx="465221" cy="0"/>
            </a:xfrm>
            <a:prstGeom prst="line">
              <a:avLst/>
            </a:prstGeom>
            <a:ln w="571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線接點 12">
              <a:extLst>
                <a:ext uri="{FF2B5EF4-FFF2-40B4-BE49-F238E27FC236}">
                  <a16:creationId xmlns:a16="http://schemas.microsoft.com/office/drawing/2014/main" id="{1B357D49-9C06-4943-BD93-427D83F2A2EA}"/>
                </a:ext>
              </a:extLst>
            </p:cNvPr>
            <p:cNvCxnSpPr/>
            <p:nvPr/>
          </p:nvCxnSpPr>
          <p:spPr>
            <a:xfrm>
              <a:off x="2422358" y="2900113"/>
              <a:ext cx="465221" cy="0"/>
            </a:xfrm>
            <a:prstGeom prst="line">
              <a:avLst/>
            </a:prstGeom>
            <a:ln w="571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線接點 13">
              <a:extLst>
                <a:ext uri="{FF2B5EF4-FFF2-40B4-BE49-F238E27FC236}">
                  <a16:creationId xmlns:a16="http://schemas.microsoft.com/office/drawing/2014/main" id="{AC19CD55-00A8-443D-9854-9D08DFD6ACF2}"/>
                </a:ext>
              </a:extLst>
            </p:cNvPr>
            <p:cNvCxnSpPr/>
            <p:nvPr/>
          </p:nvCxnSpPr>
          <p:spPr>
            <a:xfrm>
              <a:off x="2646947" y="1712997"/>
              <a:ext cx="0" cy="1187116"/>
            </a:xfrm>
            <a:prstGeom prst="line">
              <a:avLst/>
            </a:prstGeom>
            <a:ln w="76200">
              <a:solidFill>
                <a:schemeClr val="accent2">
                  <a:lumMod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5" name="群組 14">
            <a:extLst>
              <a:ext uri="{FF2B5EF4-FFF2-40B4-BE49-F238E27FC236}">
                <a16:creationId xmlns:a16="http://schemas.microsoft.com/office/drawing/2014/main" id="{E47BDC54-F0A8-4730-93CF-86FA04414C28}"/>
              </a:ext>
            </a:extLst>
          </p:cNvPr>
          <p:cNvGrpSpPr/>
          <p:nvPr/>
        </p:nvGrpSpPr>
        <p:grpSpPr>
          <a:xfrm>
            <a:off x="2873240" y="4285673"/>
            <a:ext cx="544215" cy="249177"/>
            <a:chOff x="2422358" y="1712997"/>
            <a:chExt cx="465221" cy="1187116"/>
          </a:xfrm>
        </p:grpSpPr>
        <p:cxnSp>
          <p:nvCxnSpPr>
            <p:cNvPr id="16" name="直線接點 15">
              <a:extLst>
                <a:ext uri="{FF2B5EF4-FFF2-40B4-BE49-F238E27FC236}">
                  <a16:creationId xmlns:a16="http://schemas.microsoft.com/office/drawing/2014/main" id="{E020DB44-081F-42DE-8361-A604A0ADA6E0}"/>
                </a:ext>
              </a:extLst>
            </p:cNvPr>
            <p:cNvCxnSpPr/>
            <p:nvPr/>
          </p:nvCxnSpPr>
          <p:spPr>
            <a:xfrm>
              <a:off x="2422358" y="1712997"/>
              <a:ext cx="465221" cy="0"/>
            </a:xfrm>
            <a:prstGeom prst="line">
              <a:avLst/>
            </a:prstGeom>
            <a:ln w="571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直線接點 16">
              <a:extLst>
                <a:ext uri="{FF2B5EF4-FFF2-40B4-BE49-F238E27FC236}">
                  <a16:creationId xmlns:a16="http://schemas.microsoft.com/office/drawing/2014/main" id="{CF8B4846-099A-4D0F-91C1-03542BD1778F}"/>
                </a:ext>
              </a:extLst>
            </p:cNvPr>
            <p:cNvCxnSpPr/>
            <p:nvPr/>
          </p:nvCxnSpPr>
          <p:spPr>
            <a:xfrm>
              <a:off x="2422358" y="2900113"/>
              <a:ext cx="465221" cy="0"/>
            </a:xfrm>
            <a:prstGeom prst="line">
              <a:avLst/>
            </a:prstGeom>
            <a:ln w="571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 name="直線接點 17">
              <a:extLst>
                <a:ext uri="{FF2B5EF4-FFF2-40B4-BE49-F238E27FC236}">
                  <a16:creationId xmlns:a16="http://schemas.microsoft.com/office/drawing/2014/main" id="{2FDF48E8-2E9F-4737-9798-6C16D136FF8E}"/>
                </a:ext>
              </a:extLst>
            </p:cNvPr>
            <p:cNvCxnSpPr/>
            <p:nvPr/>
          </p:nvCxnSpPr>
          <p:spPr>
            <a:xfrm>
              <a:off x="2646947" y="1712997"/>
              <a:ext cx="0" cy="1187116"/>
            </a:xfrm>
            <a:prstGeom prst="line">
              <a:avLst/>
            </a:prstGeom>
            <a:ln w="76200">
              <a:solidFill>
                <a:schemeClr val="accent2">
                  <a:lumMod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9" name="文字方塊 18">
            <a:extLst>
              <a:ext uri="{FF2B5EF4-FFF2-40B4-BE49-F238E27FC236}">
                <a16:creationId xmlns:a16="http://schemas.microsoft.com/office/drawing/2014/main" id="{DB4636E9-AB20-44A6-A3A5-68E802FA4A1A}"/>
              </a:ext>
            </a:extLst>
          </p:cNvPr>
          <p:cNvSpPr txBox="1"/>
          <p:nvPr/>
        </p:nvSpPr>
        <p:spPr>
          <a:xfrm>
            <a:off x="9155069" y="4050631"/>
            <a:ext cx="2638926" cy="769441"/>
          </a:xfrm>
          <a:prstGeom prst="rect">
            <a:avLst/>
          </a:prstGeom>
          <a:noFill/>
        </p:spPr>
        <p:txBody>
          <a:bodyPr wrap="square" rtlCol="0">
            <a:spAutoFit/>
          </a:bodyPr>
          <a:lstStyle/>
          <a:p>
            <a:r>
              <a:rPr lang="en-US" altLang="zh-TW" sz="4400" dirty="0"/>
              <a:t>controlled</a:t>
            </a:r>
            <a:endParaRPr lang="zh-TW" altLang="en-US" sz="4400" dirty="0"/>
          </a:p>
        </p:txBody>
      </p:sp>
      <p:sp>
        <p:nvSpPr>
          <p:cNvPr id="20" name="箭號: 向左 19">
            <a:extLst>
              <a:ext uri="{FF2B5EF4-FFF2-40B4-BE49-F238E27FC236}">
                <a16:creationId xmlns:a16="http://schemas.microsoft.com/office/drawing/2014/main" id="{87F07328-D3B0-459C-800B-BAEDD0D4251D}"/>
              </a:ext>
            </a:extLst>
          </p:cNvPr>
          <p:cNvSpPr/>
          <p:nvPr/>
        </p:nvSpPr>
        <p:spPr>
          <a:xfrm>
            <a:off x="8120368" y="4214227"/>
            <a:ext cx="1034701" cy="51954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 name="投影片編號版面配置區 2"/>
          <p:cNvSpPr>
            <a:spLocks noGrp="1"/>
          </p:cNvSpPr>
          <p:nvPr>
            <p:ph type="sldNum" sz="quarter" idx="12"/>
          </p:nvPr>
        </p:nvSpPr>
        <p:spPr/>
        <p:txBody>
          <a:bodyPr/>
          <a:lstStyle/>
          <a:p>
            <a:fld id="{5AEB807D-E1C8-4627-915B-A220824D33E4}" type="slidenum">
              <a:rPr lang="zh-TW" altLang="en-US" smtClean="0"/>
              <a:pPr/>
              <a:t>33</a:t>
            </a:fld>
            <a:endParaRPr lang="zh-TW" altLang="en-US" dirty="0"/>
          </a:p>
        </p:txBody>
      </p:sp>
    </p:spTree>
    <p:extLst>
      <p:ext uri="{BB962C8B-B14F-4D97-AF65-F5344CB8AC3E}">
        <p14:creationId xmlns:p14="http://schemas.microsoft.com/office/powerpoint/2010/main" val="173483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Horizontal)">
                                      <p:cBhvr>
                                        <p:cTn id="7" dur="500"/>
                                        <p:tgtEl>
                                          <p:spTgt spid="10"/>
                                        </p:tgtEl>
                                      </p:cBhvr>
                                    </p:animEffect>
                                  </p:childTnLst>
                                </p:cTn>
                              </p:par>
                            </p:childTnLst>
                          </p:cTn>
                        </p:par>
                        <p:par>
                          <p:cTn id="8" fill="hold">
                            <p:stCondLst>
                              <p:cond delay="500"/>
                            </p:stCondLst>
                            <p:childTnLst>
                              <p:par>
                                <p:cTn id="9" presetID="16" presetClass="entr" presetSubtype="26"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barn(inHorizontal)">
                                      <p:cBhvr>
                                        <p:cTn id="11" dur="500"/>
                                        <p:tgtEl>
                                          <p:spTgt spid="11"/>
                                        </p:tgtEl>
                                      </p:cBhvr>
                                    </p:animEffect>
                                  </p:childTnLst>
                                </p:cTn>
                              </p:par>
                            </p:childTnLst>
                          </p:cTn>
                        </p:par>
                        <p:par>
                          <p:cTn id="12" fill="hold">
                            <p:stCondLst>
                              <p:cond delay="1000"/>
                            </p:stCondLst>
                            <p:childTnLst>
                              <p:par>
                                <p:cTn id="13" presetID="16" presetClass="entr" presetSubtype="26"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barn(inHorizontal)">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2" fill="hold" grpId="0" nodeType="click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wipe(right)">
                                      <p:cBhvr>
                                        <p:cTn id="20" dur="500"/>
                                        <p:tgtEl>
                                          <p:spTgt spid="20"/>
                                        </p:tgtEl>
                                      </p:cBhvr>
                                    </p:animEffect>
                                  </p:childTnLst>
                                </p:cTn>
                              </p:par>
                              <p:par>
                                <p:cTn id="21" presetID="2" presetClass="entr" presetSubtype="4"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274BB76-CF27-4578-B057-CF60719BBAD9}"/>
              </a:ext>
            </a:extLst>
          </p:cNvPr>
          <p:cNvSpPr>
            <a:spLocks noGrp="1"/>
          </p:cNvSpPr>
          <p:nvPr>
            <p:ph type="title"/>
          </p:nvPr>
        </p:nvSpPr>
        <p:spPr/>
        <p:txBody>
          <a:bodyPr>
            <a:normAutofit/>
          </a:bodyPr>
          <a:lstStyle/>
          <a:p>
            <a:r>
              <a:rPr lang="en-US" altLang="zh-TW" sz="6000" dirty="0"/>
              <a:t>Match experiment</a:t>
            </a:r>
            <a:endParaRPr lang="zh-TW" altLang="en-US" sz="6000" dirty="0"/>
          </a:p>
        </p:txBody>
      </p:sp>
      <p:pic>
        <p:nvPicPr>
          <p:cNvPr id="4" name="內容版面配置區 3">
            <a:extLst>
              <a:ext uri="{FF2B5EF4-FFF2-40B4-BE49-F238E27FC236}">
                <a16:creationId xmlns:a16="http://schemas.microsoft.com/office/drawing/2014/main" id="{12B365E2-8380-4323-A20A-AE4689E23BEE}"/>
              </a:ext>
            </a:extLst>
          </p:cNvPr>
          <p:cNvPicPr>
            <a:picLocks noGrp="1" noChangeAspect="1"/>
          </p:cNvPicPr>
          <p:nvPr>
            <p:ph idx="1"/>
          </p:nvPr>
        </p:nvPicPr>
        <p:blipFill>
          <a:blip r:embed="rId3"/>
          <a:stretch>
            <a:fillRect/>
          </a:stretch>
        </p:blipFill>
        <p:spPr>
          <a:xfrm>
            <a:off x="775855" y="1667893"/>
            <a:ext cx="7923673" cy="4594361"/>
          </a:xfrm>
          <a:prstGeom prst="rect">
            <a:avLst/>
          </a:prstGeom>
        </p:spPr>
      </p:pic>
      <p:sp>
        <p:nvSpPr>
          <p:cNvPr id="5" name="矩形 4">
            <a:extLst>
              <a:ext uri="{FF2B5EF4-FFF2-40B4-BE49-F238E27FC236}">
                <a16:creationId xmlns:a16="http://schemas.microsoft.com/office/drawing/2014/main" id="{0359C855-3A8F-428D-AAFB-DBC729200DBD}"/>
              </a:ext>
            </a:extLst>
          </p:cNvPr>
          <p:cNvSpPr/>
          <p:nvPr/>
        </p:nvSpPr>
        <p:spPr>
          <a:xfrm>
            <a:off x="4186504" y="2678545"/>
            <a:ext cx="3193350" cy="2105891"/>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箭號: 向左 5">
            <a:extLst>
              <a:ext uri="{FF2B5EF4-FFF2-40B4-BE49-F238E27FC236}">
                <a16:creationId xmlns:a16="http://schemas.microsoft.com/office/drawing/2014/main" id="{EC84B1A3-378E-413C-8DD9-58D5DA437D67}"/>
              </a:ext>
            </a:extLst>
          </p:cNvPr>
          <p:cNvSpPr/>
          <p:nvPr/>
        </p:nvSpPr>
        <p:spPr>
          <a:xfrm>
            <a:off x="8435668" y="3076073"/>
            <a:ext cx="2585257" cy="192906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800" dirty="0"/>
              <a:t>OK !</a:t>
            </a:r>
            <a:endParaRPr lang="zh-TW" altLang="en-US" sz="4800" dirty="0"/>
          </a:p>
        </p:txBody>
      </p:sp>
      <p:sp>
        <p:nvSpPr>
          <p:cNvPr id="3" name="投影片編號版面配置區 2"/>
          <p:cNvSpPr>
            <a:spLocks noGrp="1"/>
          </p:cNvSpPr>
          <p:nvPr>
            <p:ph type="sldNum" sz="quarter" idx="12"/>
          </p:nvPr>
        </p:nvSpPr>
        <p:spPr/>
        <p:txBody>
          <a:bodyPr/>
          <a:lstStyle/>
          <a:p>
            <a:fld id="{5AEB807D-E1C8-4627-915B-A220824D33E4}" type="slidenum">
              <a:rPr lang="zh-TW" altLang="en-US" smtClean="0"/>
              <a:pPr/>
              <a:t>34</a:t>
            </a:fld>
            <a:endParaRPr lang="zh-TW" altLang="en-US" dirty="0"/>
          </a:p>
        </p:txBody>
      </p:sp>
    </p:spTree>
    <p:extLst>
      <p:ext uri="{BB962C8B-B14F-4D97-AF65-F5344CB8AC3E}">
        <p14:creationId xmlns:p14="http://schemas.microsoft.com/office/powerpoint/2010/main" val="2164889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1+#ppt_w/2"/>
                                          </p:val>
                                        </p:tav>
                                        <p:tav tm="100000">
                                          <p:val>
                                            <p:strVal val="#ppt_x"/>
                                          </p:val>
                                        </p:tav>
                                      </p:tavLst>
                                    </p:anim>
                                    <p:anim calcmode="lin" valueType="num">
                                      <p:cBhvr additive="base">
                                        <p:cTn id="13"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A37DA73-5F37-4C0A-88BD-605B3ACD872E}"/>
              </a:ext>
            </a:extLst>
          </p:cNvPr>
          <p:cNvSpPr>
            <a:spLocks noGrp="1"/>
          </p:cNvSpPr>
          <p:nvPr>
            <p:ph type="ctrTitle"/>
          </p:nvPr>
        </p:nvSpPr>
        <p:spPr/>
        <p:txBody>
          <a:bodyPr>
            <a:normAutofit/>
          </a:bodyPr>
          <a:lstStyle/>
          <a:p>
            <a:r>
              <a:rPr lang="en-US" altLang="zh-TW" sz="9600" dirty="0"/>
              <a:t>Model-2</a:t>
            </a:r>
            <a:endParaRPr lang="zh-TW" altLang="en-US" sz="9600" dirty="0"/>
          </a:p>
        </p:txBody>
      </p:sp>
      <p:sp>
        <p:nvSpPr>
          <p:cNvPr id="3" name="副標題 2">
            <a:extLst>
              <a:ext uri="{FF2B5EF4-FFF2-40B4-BE49-F238E27FC236}">
                <a16:creationId xmlns:a16="http://schemas.microsoft.com/office/drawing/2014/main" id="{D6A673F4-FB0B-48A5-A083-BD0749FFAFCD}"/>
              </a:ext>
            </a:extLst>
          </p:cNvPr>
          <p:cNvSpPr>
            <a:spLocks noGrp="1"/>
          </p:cNvSpPr>
          <p:nvPr>
            <p:ph type="subTitle" idx="1"/>
          </p:nvPr>
        </p:nvSpPr>
        <p:spPr/>
        <p:txBody>
          <a:bodyPr>
            <a:normAutofit/>
          </a:bodyPr>
          <a:lstStyle/>
          <a:p>
            <a:r>
              <a:rPr lang="en-US" altLang="zh-TW" sz="4000" dirty="0"/>
              <a:t>Cell tracking analysis</a:t>
            </a:r>
            <a:endParaRPr lang="zh-TW" altLang="en-US" sz="4000" dirty="0"/>
          </a:p>
        </p:txBody>
      </p:sp>
      <p:sp>
        <p:nvSpPr>
          <p:cNvPr id="4" name="投影片編號版面配置區 3"/>
          <p:cNvSpPr>
            <a:spLocks noGrp="1"/>
          </p:cNvSpPr>
          <p:nvPr>
            <p:ph type="sldNum" sz="quarter" idx="12"/>
          </p:nvPr>
        </p:nvSpPr>
        <p:spPr/>
        <p:txBody>
          <a:bodyPr/>
          <a:lstStyle/>
          <a:p>
            <a:fld id="{5AEB807D-E1C8-4627-915B-A220824D33E4}" type="slidenum">
              <a:rPr lang="zh-TW" altLang="en-US" smtClean="0"/>
              <a:pPr/>
              <a:t>35</a:t>
            </a:fld>
            <a:endParaRPr lang="zh-TW" altLang="en-US" dirty="0"/>
          </a:p>
        </p:txBody>
      </p:sp>
    </p:spTree>
    <p:extLst>
      <p:ext uri="{BB962C8B-B14F-4D97-AF65-F5344CB8AC3E}">
        <p14:creationId xmlns:p14="http://schemas.microsoft.com/office/powerpoint/2010/main" val="24646463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8B196F4-451E-4731-9F63-1E8F7BF1EFE8}"/>
              </a:ext>
            </a:extLst>
          </p:cNvPr>
          <p:cNvSpPr>
            <a:spLocks noGrp="1"/>
          </p:cNvSpPr>
          <p:nvPr>
            <p:ph type="title"/>
          </p:nvPr>
        </p:nvSpPr>
        <p:spPr/>
        <p:txBody>
          <a:bodyPr/>
          <a:lstStyle/>
          <a:p>
            <a:endParaRPr lang="zh-TW" altLang="en-US" dirty="0"/>
          </a:p>
        </p:txBody>
      </p:sp>
      <p:sp>
        <p:nvSpPr>
          <p:cNvPr id="3" name="內容版面配置區 2">
            <a:extLst>
              <a:ext uri="{FF2B5EF4-FFF2-40B4-BE49-F238E27FC236}">
                <a16:creationId xmlns:a16="http://schemas.microsoft.com/office/drawing/2014/main" id="{4FB70E68-32D6-4432-A6A0-F0208C2EF24D}"/>
              </a:ext>
            </a:extLst>
          </p:cNvPr>
          <p:cNvSpPr>
            <a:spLocks noGrp="1"/>
          </p:cNvSpPr>
          <p:nvPr>
            <p:ph idx="1"/>
          </p:nvPr>
        </p:nvSpPr>
        <p:spPr>
          <a:xfrm>
            <a:off x="838200" y="1922526"/>
            <a:ext cx="10515600" cy="4351338"/>
          </a:xfrm>
        </p:spPr>
        <p:txBody>
          <a:bodyPr/>
          <a:lstStyle/>
          <a:p>
            <a:pPr marL="0" indent="0">
              <a:buNone/>
            </a:pPr>
            <a:endParaRPr lang="zh-TW" altLang="en-US" dirty="0"/>
          </a:p>
        </p:txBody>
      </p:sp>
      <p:grpSp>
        <p:nvGrpSpPr>
          <p:cNvPr id="8" name="群組 7">
            <a:extLst>
              <a:ext uri="{FF2B5EF4-FFF2-40B4-BE49-F238E27FC236}">
                <a16:creationId xmlns:a16="http://schemas.microsoft.com/office/drawing/2014/main" id="{0426E4FB-715C-4210-8FA4-E50449090ABA}"/>
              </a:ext>
            </a:extLst>
          </p:cNvPr>
          <p:cNvGrpSpPr/>
          <p:nvPr/>
        </p:nvGrpSpPr>
        <p:grpSpPr>
          <a:xfrm>
            <a:off x="6394782" y="1811800"/>
            <a:ext cx="4497807" cy="1723549"/>
            <a:chOff x="6394782" y="1811800"/>
            <a:chExt cx="4497807" cy="1723549"/>
          </a:xfrm>
        </p:grpSpPr>
        <p:sp>
          <p:nvSpPr>
            <p:cNvPr id="7" name="矩形 6">
              <a:extLst>
                <a:ext uri="{FF2B5EF4-FFF2-40B4-BE49-F238E27FC236}">
                  <a16:creationId xmlns:a16="http://schemas.microsoft.com/office/drawing/2014/main" id="{875A8796-5EAB-48ED-9402-A98DF7BB97EB}"/>
                </a:ext>
              </a:extLst>
            </p:cNvPr>
            <p:cNvSpPr/>
            <p:nvPr/>
          </p:nvSpPr>
          <p:spPr>
            <a:xfrm>
              <a:off x="6394782" y="1923714"/>
              <a:ext cx="4497807" cy="12772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4" name="文字方塊 3">
              <a:extLst>
                <a:ext uri="{FF2B5EF4-FFF2-40B4-BE49-F238E27FC236}">
                  <a16:creationId xmlns:a16="http://schemas.microsoft.com/office/drawing/2014/main" id="{EDC9D080-58B0-4412-BCCA-04EFF9ACB873}"/>
                </a:ext>
              </a:extLst>
            </p:cNvPr>
            <p:cNvSpPr txBox="1"/>
            <p:nvPr/>
          </p:nvSpPr>
          <p:spPr>
            <a:xfrm>
              <a:off x="6394783" y="1811800"/>
              <a:ext cx="4497806" cy="1723549"/>
            </a:xfrm>
            <a:prstGeom prst="rect">
              <a:avLst/>
            </a:prstGeom>
            <a:noFill/>
          </p:spPr>
          <p:txBody>
            <a:bodyPr wrap="square" rtlCol="0">
              <a:spAutoFit/>
            </a:bodyPr>
            <a:lstStyle/>
            <a:p>
              <a:r>
                <a:rPr lang="en-US" altLang="zh-TW" sz="4400" dirty="0"/>
                <a:t>Forward Migration Index (FMI)</a:t>
              </a:r>
            </a:p>
            <a:p>
              <a:endParaRPr lang="zh-TW" altLang="en-US" dirty="0"/>
            </a:p>
          </p:txBody>
        </p:sp>
      </p:grpSp>
      <p:sp>
        <p:nvSpPr>
          <p:cNvPr id="9" name="矩形 8">
            <a:extLst>
              <a:ext uri="{FF2B5EF4-FFF2-40B4-BE49-F238E27FC236}">
                <a16:creationId xmlns:a16="http://schemas.microsoft.com/office/drawing/2014/main" id="{4CEC69CC-7CD8-4E0A-BB88-8D86F62D216E}"/>
              </a:ext>
            </a:extLst>
          </p:cNvPr>
          <p:cNvSpPr/>
          <p:nvPr/>
        </p:nvSpPr>
        <p:spPr>
          <a:xfrm>
            <a:off x="6394781" y="3429000"/>
            <a:ext cx="4497805" cy="1277203"/>
          </a:xfrm>
          <a:prstGeom prst="rect">
            <a:avLst/>
          </a:prstGeom>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000" dirty="0">
                <a:solidFill>
                  <a:schemeClr val="tx1">
                    <a:lumMod val="95000"/>
                    <a:lumOff val="5000"/>
                  </a:schemeClr>
                </a:solidFill>
              </a:rPr>
              <a:t>The Center of Mass (Mend)</a:t>
            </a:r>
          </a:p>
        </p:txBody>
      </p:sp>
      <p:sp>
        <p:nvSpPr>
          <p:cNvPr id="10" name="矩形 9">
            <a:extLst>
              <a:ext uri="{FF2B5EF4-FFF2-40B4-BE49-F238E27FC236}">
                <a16:creationId xmlns:a16="http://schemas.microsoft.com/office/drawing/2014/main" id="{4D075B4D-9A55-45CE-B599-E61E4F9C0C68}"/>
              </a:ext>
            </a:extLst>
          </p:cNvPr>
          <p:cNvSpPr/>
          <p:nvPr/>
        </p:nvSpPr>
        <p:spPr>
          <a:xfrm>
            <a:off x="6394780" y="4927908"/>
            <a:ext cx="4497805" cy="12235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5400" dirty="0">
                <a:solidFill>
                  <a:schemeClr val="tx1">
                    <a:lumMod val="95000"/>
                    <a:lumOff val="5000"/>
                  </a:schemeClr>
                </a:solidFill>
              </a:rPr>
              <a:t>Directness(D)</a:t>
            </a:r>
          </a:p>
        </p:txBody>
      </p:sp>
      <p:sp>
        <p:nvSpPr>
          <p:cNvPr id="11" name="箭號: 向上 10">
            <a:extLst>
              <a:ext uri="{FF2B5EF4-FFF2-40B4-BE49-F238E27FC236}">
                <a16:creationId xmlns:a16="http://schemas.microsoft.com/office/drawing/2014/main" id="{2708CDE0-AF90-4EF3-9B62-EBFE6088E376}"/>
              </a:ext>
            </a:extLst>
          </p:cNvPr>
          <p:cNvSpPr/>
          <p:nvPr/>
        </p:nvSpPr>
        <p:spPr>
          <a:xfrm rot="4619973">
            <a:off x="4634017" y="1701527"/>
            <a:ext cx="678131" cy="2434320"/>
          </a:xfrm>
          <a:prstGeom prst="upArrow">
            <a:avLst>
              <a:gd name="adj1" fmla="val 50000"/>
              <a:gd name="adj2" fmla="val 169863"/>
            </a:avLst>
          </a:prstGeom>
          <a:solidFill>
            <a:schemeClr val="accent1">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箭號: 向上 11">
            <a:extLst>
              <a:ext uri="{FF2B5EF4-FFF2-40B4-BE49-F238E27FC236}">
                <a16:creationId xmlns:a16="http://schemas.microsoft.com/office/drawing/2014/main" id="{19D120BA-A3CC-4F49-9961-5A9DE7EAC0F3}"/>
              </a:ext>
            </a:extLst>
          </p:cNvPr>
          <p:cNvSpPr/>
          <p:nvPr/>
        </p:nvSpPr>
        <p:spPr>
          <a:xfrm rot="5400000">
            <a:off x="4732855" y="3015486"/>
            <a:ext cx="667841" cy="2337088"/>
          </a:xfrm>
          <a:prstGeom prst="upArrow">
            <a:avLst>
              <a:gd name="adj1" fmla="val 50000"/>
              <a:gd name="adj2" fmla="val 155692"/>
            </a:avLst>
          </a:prstGeom>
          <a:solidFill>
            <a:schemeClr val="accent1">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箭號: 向上 12">
            <a:extLst>
              <a:ext uri="{FF2B5EF4-FFF2-40B4-BE49-F238E27FC236}">
                <a16:creationId xmlns:a16="http://schemas.microsoft.com/office/drawing/2014/main" id="{A73E9740-DE23-4D00-B0F5-C4B9839311BB}"/>
              </a:ext>
            </a:extLst>
          </p:cNvPr>
          <p:cNvSpPr/>
          <p:nvPr/>
        </p:nvSpPr>
        <p:spPr>
          <a:xfrm rot="6561608">
            <a:off x="4619253" y="3911433"/>
            <a:ext cx="650190" cy="2600474"/>
          </a:xfrm>
          <a:prstGeom prst="upArrow">
            <a:avLst>
              <a:gd name="adj1" fmla="val 50000"/>
              <a:gd name="adj2" fmla="val 169473"/>
            </a:avLst>
          </a:prstGeom>
          <a:solidFill>
            <a:schemeClr val="accent1">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4" name="橢圓 13">
            <a:extLst>
              <a:ext uri="{FF2B5EF4-FFF2-40B4-BE49-F238E27FC236}">
                <a16:creationId xmlns:a16="http://schemas.microsoft.com/office/drawing/2014/main" id="{53A4FD87-BE4A-4739-AFB5-6CCF30946EF2}"/>
              </a:ext>
            </a:extLst>
          </p:cNvPr>
          <p:cNvSpPr/>
          <p:nvPr/>
        </p:nvSpPr>
        <p:spPr>
          <a:xfrm>
            <a:off x="838200" y="3191064"/>
            <a:ext cx="2925371" cy="1753074"/>
          </a:xfrm>
          <a:prstGeom prst="ellipse">
            <a:avLst/>
          </a:prstGeom>
          <a:solidFill>
            <a:schemeClr val="accent5">
              <a:lumMod val="40000"/>
              <a:lumOff val="6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400" dirty="0">
                <a:solidFill>
                  <a:srgbClr val="FF0000"/>
                </a:solidFill>
              </a:rPr>
              <a:t>Tracking</a:t>
            </a:r>
          </a:p>
          <a:p>
            <a:pPr algn="ctr"/>
            <a:r>
              <a:rPr lang="en-US" altLang="zh-TW" sz="4400" dirty="0">
                <a:solidFill>
                  <a:srgbClr val="FF0000"/>
                </a:solidFill>
              </a:rPr>
              <a:t>analysis</a:t>
            </a:r>
            <a:endParaRPr lang="zh-TW" altLang="en-US" sz="4400" dirty="0">
              <a:solidFill>
                <a:srgbClr val="FF0000"/>
              </a:solidFill>
            </a:endParaRPr>
          </a:p>
        </p:txBody>
      </p:sp>
      <p:sp>
        <p:nvSpPr>
          <p:cNvPr id="5" name="投影片編號版面配置區 4"/>
          <p:cNvSpPr>
            <a:spLocks noGrp="1"/>
          </p:cNvSpPr>
          <p:nvPr>
            <p:ph type="sldNum" sz="quarter" idx="12"/>
          </p:nvPr>
        </p:nvSpPr>
        <p:spPr/>
        <p:txBody>
          <a:bodyPr/>
          <a:lstStyle/>
          <a:p>
            <a:fld id="{5AEB807D-E1C8-4627-915B-A220824D33E4}" type="slidenum">
              <a:rPr lang="zh-TW" altLang="en-US" smtClean="0"/>
              <a:pPr/>
              <a:t>36</a:t>
            </a:fld>
            <a:endParaRPr lang="zh-TW" altLang="en-US" dirty="0"/>
          </a:p>
        </p:txBody>
      </p:sp>
    </p:spTree>
    <p:extLst>
      <p:ext uri="{BB962C8B-B14F-4D97-AF65-F5344CB8AC3E}">
        <p14:creationId xmlns:p14="http://schemas.microsoft.com/office/powerpoint/2010/main" val="29963806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ctrTitle"/>
          </p:nvPr>
        </p:nvSpPr>
        <p:spPr>
          <a:xfrm>
            <a:off x="884844" y="3317053"/>
            <a:ext cx="3927302" cy="1138567"/>
          </a:xfrm>
          <a:prstGeom prst="rect">
            <a:avLst/>
          </a:prstGeom>
        </p:spPr>
        <p:txBody>
          <a:bodyPr spcFirstLastPara="1" vert="horz" wrap="square" lIns="121900" tIns="121900" rIns="121900" bIns="121900" rtlCol="0" anchor="t" anchorCtr="0">
            <a:noAutofit/>
          </a:bodyPr>
          <a:lstStyle/>
          <a:p>
            <a:pPr algn="ctr"/>
            <a:r>
              <a:rPr lang="en-US" altLang="zh-TW" sz="7200" b="1" dirty="0">
                <a:solidFill>
                  <a:srgbClr val="000000"/>
                </a:solidFill>
              </a:rPr>
              <a:t>Hardware</a:t>
            </a:r>
            <a:endParaRPr sz="7200" b="1" dirty="0">
              <a:solidFill>
                <a:srgbClr val="000000"/>
              </a:solidFill>
            </a:endParaRPr>
          </a:p>
        </p:txBody>
      </p:sp>
      <p:sp>
        <p:nvSpPr>
          <p:cNvPr id="2" name="副標題 1"/>
          <p:cNvSpPr>
            <a:spLocks noGrp="1"/>
          </p:cNvSpPr>
          <p:nvPr>
            <p:ph type="subTitle" idx="1"/>
          </p:nvPr>
        </p:nvSpPr>
        <p:spPr/>
        <p:txBody>
          <a:bodyPr>
            <a:normAutofit/>
          </a:bodyPr>
          <a:lstStyle/>
          <a:p>
            <a:r>
              <a:rPr lang="en-US" altLang="zh-TW" sz="3600" dirty="0">
                <a:solidFill>
                  <a:srgbClr val="000000"/>
                </a:solidFill>
              </a:rPr>
              <a:t>AICCS</a:t>
            </a:r>
            <a:endParaRPr lang="zh-TW" altLang="en-US" sz="3600" dirty="0"/>
          </a:p>
        </p:txBody>
      </p:sp>
      <p:sp>
        <p:nvSpPr>
          <p:cNvPr id="3" name="投影片編號版面配置區 2"/>
          <p:cNvSpPr>
            <a:spLocks noGrp="1"/>
          </p:cNvSpPr>
          <p:nvPr>
            <p:ph type="sldNum" sz="quarter" idx="12"/>
          </p:nvPr>
        </p:nvSpPr>
        <p:spPr/>
        <p:txBody>
          <a:bodyPr/>
          <a:lstStyle/>
          <a:p>
            <a:fld id="{5AEB807D-E1C8-4627-915B-A220824D33E4}" type="slidenum">
              <a:rPr lang="zh-TW" altLang="en-US" smtClean="0"/>
              <a:pPr/>
              <a:t>37</a:t>
            </a:fld>
            <a:endParaRPr lang="zh-TW" altLang="en-US" dirty="0"/>
          </a:p>
        </p:txBody>
      </p:sp>
    </p:spTree>
    <p:extLst>
      <p:ext uri="{BB962C8B-B14F-4D97-AF65-F5344CB8AC3E}">
        <p14:creationId xmlns:p14="http://schemas.microsoft.com/office/powerpoint/2010/main" val="27939739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97128" y="962822"/>
            <a:ext cx="11360800" cy="763600"/>
          </a:xfrm>
          <a:prstGeom prst="rect">
            <a:avLst/>
          </a:prstGeom>
        </p:spPr>
        <p:txBody>
          <a:bodyPr spcFirstLastPara="1" vert="horz" wrap="square" lIns="121900" tIns="121900" rIns="121900" bIns="121900" rtlCol="0" anchor="t" anchorCtr="0">
            <a:noAutofit/>
          </a:bodyPr>
          <a:lstStyle/>
          <a:p>
            <a:pPr algn="ctr"/>
            <a:r>
              <a:rPr lang="en-US" altLang="zh-TW" sz="4400" dirty="0">
                <a:solidFill>
                  <a:srgbClr val="000000"/>
                </a:solidFill>
              </a:rPr>
              <a:t>AICCS</a:t>
            </a:r>
            <a:endParaRPr sz="4400" dirty="0">
              <a:solidFill>
                <a:srgbClr val="000000"/>
              </a:solidFill>
            </a:endParaRPr>
          </a:p>
        </p:txBody>
      </p:sp>
      <p:sp>
        <p:nvSpPr>
          <p:cNvPr id="79" name="Google Shape;79;p17"/>
          <p:cNvSpPr txBox="1">
            <a:spLocks noGrp="1"/>
          </p:cNvSpPr>
          <p:nvPr>
            <p:ph type="body" idx="1"/>
          </p:nvPr>
        </p:nvSpPr>
        <p:spPr>
          <a:xfrm>
            <a:off x="1006728" y="1726422"/>
            <a:ext cx="11360800" cy="4555200"/>
          </a:xfrm>
          <a:prstGeom prst="rect">
            <a:avLst/>
          </a:prstGeom>
        </p:spPr>
        <p:txBody>
          <a:bodyPr spcFirstLastPara="1" vert="horz" wrap="square" lIns="121900" tIns="121900" rIns="121900" bIns="121900" rtlCol="0" anchor="t" anchorCtr="0">
            <a:noAutofit/>
          </a:bodyPr>
          <a:lstStyle/>
          <a:p>
            <a:pPr marL="0" indent="0">
              <a:buNone/>
            </a:pPr>
            <a:r>
              <a:rPr lang="en-US" altLang="zh-TW" sz="3200" dirty="0">
                <a:solidFill>
                  <a:srgbClr val="000000"/>
                </a:solidFill>
              </a:rPr>
              <a:t>Three compartments</a:t>
            </a:r>
            <a:endParaRPr sz="3200" dirty="0">
              <a:solidFill>
                <a:srgbClr val="000000"/>
              </a:solidFill>
            </a:endParaRPr>
          </a:p>
          <a:p>
            <a:pPr indent="-524920">
              <a:spcBef>
                <a:spcPts val="2133"/>
              </a:spcBef>
              <a:buClr>
                <a:srgbClr val="000000"/>
              </a:buClr>
              <a:buSzPts val="2600"/>
              <a:buAutoNum type="arabicPeriod"/>
            </a:pPr>
            <a:r>
              <a:rPr lang="en-US" altLang="zh-TW" sz="3467" b="1" dirty="0">
                <a:solidFill>
                  <a:srgbClr val="FF0000"/>
                </a:solidFill>
              </a:rPr>
              <a:t>Illumination Compartment</a:t>
            </a:r>
            <a:r>
              <a:rPr lang="zh-TW" altLang="en-US" sz="3467" dirty="0">
                <a:solidFill>
                  <a:srgbClr val="000000"/>
                </a:solidFill>
              </a:rPr>
              <a:t> </a:t>
            </a:r>
            <a:r>
              <a:rPr lang="en-US" altLang="zh-TW" sz="3467" dirty="0">
                <a:solidFill>
                  <a:srgbClr val="000000"/>
                </a:solidFill>
              </a:rPr>
              <a:t>that applies high quality of changeable light</a:t>
            </a:r>
            <a:endParaRPr sz="3467" dirty="0">
              <a:solidFill>
                <a:srgbClr val="000000"/>
              </a:solidFill>
            </a:endParaRPr>
          </a:p>
          <a:p>
            <a:pPr indent="-524920">
              <a:buClr>
                <a:srgbClr val="000000"/>
              </a:buClr>
              <a:buSzPts val="2600"/>
              <a:buAutoNum type="arabicPeriod"/>
            </a:pPr>
            <a:r>
              <a:rPr lang="en-US" altLang="zh-TW" sz="3467" b="1" dirty="0">
                <a:solidFill>
                  <a:srgbClr val="FF0000"/>
                </a:solidFill>
              </a:rPr>
              <a:t>Culturing Compartment</a:t>
            </a:r>
            <a:r>
              <a:rPr lang="zh-TW" altLang="en-US" sz="3467" dirty="0">
                <a:solidFill>
                  <a:srgbClr val="000000"/>
                </a:solidFill>
              </a:rPr>
              <a:t> </a:t>
            </a:r>
            <a:r>
              <a:rPr lang="en-US" altLang="zh-TW" sz="3467" dirty="0">
                <a:solidFill>
                  <a:srgbClr val="000000"/>
                </a:solidFill>
              </a:rPr>
              <a:t>where cells are cultured with continuously refreshed medium and being illuminated</a:t>
            </a:r>
            <a:endParaRPr sz="3467" dirty="0">
              <a:solidFill>
                <a:srgbClr val="000000"/>
              </a:solidFill>
            </a:endParaRPr>
          </a:p>
          <a:p>
            <a:pPr indent="-524920">
              <a:buClr>
                <a:srgbClr val="000000"/>
              </a:buClr>
              <a:buSzPts val="2600"/>
              <a:buAutoNum type="arabicPeriod"/>
            </a:pPr>
            <a:r>
              <a:rPr lang="en-US" altLang="zh-TW" sz="3467" b="1" dirty="0">
                <a:solidFill>
                  <a:srgbClr val="FF0000"/>
                </a:solidFill>
              </a:rPr>
              <a:t>Collecting Compartment</a:t>
            </a:r>
            <a:r>
              <a:rPr lang="zh-TW" altLang="en-US" sz="3467" dirty="0">
                <a:solidFill>
                  <a:srgbClr val="000000"/>
                </a:solidFill>
              </a:rPr>
              <a:t> </a:t>
            </a:r>
            <a:r>
              <a:rPr lang="en-US" altLang="zh-TW" sz="3467" dirty="0">
                <a:solidFill>
                  <a:srgbClr val="000000"/>
                </a:solidFill>
              </a:rPr>
              <a:t>that stores the effluent medium which has cell secretions</a:t>
            </a:r>
            <a:endParaRPr sz="3467" dirty="0">
              <a:solidFill>
                <a:srgbClr val="000000"/>
              </a:solidFill>
            </a:endParaRPr>
          </a:p>
          <a:p>
            <a:pPr marL="0" indent="0">
              <a:spcBef>
                <a:spcPts val="1600"/>
              </a:spcBef>
              <a:buNone/>
            </a:pPr>
            <a:endParaRPr sz="3200" dirty="0"/>
          </a:p>
          <a:p>
            <a:pPr marL="0" indent="0">
              <a:spcBef>
                <a:spcPts val="2133"/>
              </a:spcBef>
              <a:spcAft>
                <a:spcPts val="2133"/>
              </a:spcAft>
              <a:buNone/>
            </a:pPr>
            <a:endParaRPr dirty="0"/>
          </a:p>
        </p:txBody>
      </p:sp>
      <p:sp>
        <p:nvSpPr>
          <p:cNvPr id="2" name="投影片編號版面配置區 1"/>
          <p:cNvSpPr>
            <a:spLocks noGrp="1"/>
          </p:cNvSpPr>
          <p:nvPr>
            <p:ph type="sldNum" idx="12"/>
          </p:nvPr>
        </p:nvSpPr>
        <p:spPr/>
        <p:txBody>
          <a:bodyPr/>
          <a:lstStyle/>
          <a:p>
            <a:fld id="{00000000-1234-1234-1234-123412341234}" type="slidenum">
              <a:rPr lang="en-US" altLang="zh-TW" smtClean="0"/>
              <a:pPr/>
              <a:t>38</a:t>
            </a:fld>
            <a:endParaRPr lang="zh-TW" altLang="en-US"/>
          </a:p>
        </p:txBody>
      </p:sp>
    </p:spTree>
    <p:extLst>
      <p:ext uri="{BB962C8B-B14F-4D97-AF65-F5344CB8AC3E}">
        <p14:creationId xmlns:p14="http://schemas.microsoft.com/office/powerpoint/2010/main" val="36452736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endParaRPr/>
          </a:p>
        </p:txBody>
      </p:sp>
      <p:sp>
        <p:nvSpPr>
          <p:cNvPr id="85" name="Google Shape;85;p18"/>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spcAft>
                <a:spcPts val="2133"/>
              </a:spcAft>
              <a:buNone/>
            </a:pPr>
            <a:endParaRPr/>
          </a:p>
        </p:txBody>
      </p:sp>
      <p:pic>
        <p:nvPicPr>
          <p:cNvPr id="86" name="Google Shape;86;p18"/>
          <p:cNvPicPr preferRelativeResize="0"/>
          <p:nvPr/>
        </p:nvPicPr>
        <p:blipFill>
          <a:blip r:embed="rId3">
            <a:alphaModFix/>
          </a:blip>
          <a:stretch>
            <a:fillRect/>
          </a:stretch>
        </p:blipFill>
        <p:spPr>
          <a:xfrm>
            <a:off x="0" y="397616"/>
            <a:ext cx="12192003" cy="6062763"/>
          </a:xfrm>
          <a:prstGeom prst="rect">
            <a:avLst/>
          </a:prstGeom>
          <a:noFill/>
          <a:ln>
            <a:noFill/>
          </a:ln>
        </p:spPr>
      </p:pic>
      <p:sp>
        <p:nvSpPr>
          <p:cNvPr id="2" name="投影片編號版面配置區 1"/>
          <p:cNvSpPr>
            <a:spLocks noGrp="1"/>
          </p:cNvSpPr>
          <p:nvPr>
            <p:ph type="sldNum" idx="12"/>
          </p:nvPr>
        </p:nvSpPr>
        <p:spPr/>
        <p:txBody>
          <a:bodyPr/>
          <a:lstStyle/>
          <a:p>
            <a:fld id="{00000000-1234-1234-1234-123412341234}" type="slidenum">
              <a:rPr lang="en-US" altLang="zh-TW" smtClean="0"/>
              <a:pPr/>
              <a:t>39</a:t>
            </a:fld>
            <a:endParaRPr lang="zh-TW" altLang="en-US"/>
          </a:p>
        </p:txBody>
      </p:sp>
    </p:spTree>
    <p:extLst>
      <p:ext uri="{BB962C8B-B14F-4D97-AF65-F5344CB8AC3E}">
        <p14:creationId xmlns:p14="http://schemas.microsoft.com/office/powerpoint/2010/main" val="3108601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499D9CF-4AEF-41D1-83BB-7D7FD065A767}"/>
              </a:ext>
            </a:extLst>
          </p:cNvPr>
          <p:cNvSpPr>
            <a:spLocks noGrp="1"/>
          </p:cNvSpPr>
          <p:nvPr>
            <p:ph type="title"/>
          </p:nvPr>
        </p:nvSpPr>
        <p:spPr>
          <a:xfrm>
            <a:off x="699655" y="787739"/>
            <a:ext cx="10515600" cy="693654"/>
          </a:xfrm>
        </p:spPr>
        <p:txBody>
          <a:bodyPr>
            <a:noAutofit/>
          </a:bodyPr>
          <a:lstStyle/>
          <a:p>
            <a:pPr algn="ctr"/>
            <a:r>
              <a:rPr lang="en-US" altLang="zh-TW" sz="6600" dirty="0"/>
              <a:t>Idea</a:t>
            </a:r>
            <a:endParaRPr lang="zh-TW" altLang="en-US" sz="6600" dirty="0"/>
          </a:p>
        </p:txBody>
      </p:sp>
      <p:sp>
        <p:nvSpPr>
          <p:cNvPr id="3" name="內容版面配置區 2">
            <a:extLst>
              <a:ext uri="{FF2B5EF4-FFF2-40B4-BE49-F238E27FC236}">
                <a16:creationId xmlns:a16="http://schemas.microsoft.com/office/drawing/2014/main" id="{06591B63-0035-435B-AEED-FEE6407BECA1}"/>
              </a:ext>
            </a:extLst>
          </p:cNvPr>
          <p:cNvSpPr>
            <a:spLocks noGrp="1"/>
          </p:cNvSpPr>
          <p:nvPr>
            <p:ph idx="1"/>
          </p:nvPr>
        </p:nvSpPr>
        <p:spPr>
          <a:xfrm>
            <a:off x="838200" y="1391288"/>
            <a:ext cx="10515600" cy="5118184"/>
          </a:xfrm>
        </p:spPr>
        <p:txBody>
          <a:bodyPr>
            <a:normAutofit/>
          </a:bodyPr>
          <a:lstStyle/>
          <a:p>
            <a:pPr marL="0" indent="0">
              <a:buNone/>
            </a:pPr>
            <a:endParaRPr lang="en-US" altLang="zh-TW" sz="1800" dirty="0"/>
          </a:p>
          <a:p>
            <a:pPr marL="0" indent="0">
              <a:buNone/>
            </a:pPr>
            <a:r>
              <a:rPr lang="en-US" altLang="zh-TW" sz="5400" dirty="0"/>
              <a:t>    Constraint hoop</a:t>
            </a:r>
          </a:p>
          <a:p>
            <a:pPr marL="0" indent="0">
              <a:buNone/>
            </a:pPr>
            <a:endParaRPr lang="en-US" altLang="zh-TW" dirty="0"/>
          </a:p>
          <a:p>
            <a:pPr marL="0" indent="0">
              <a:buNone/>
            </a:pPr>
            <a:endParaRPr lang="en-US" altLang="zh-TW" sz="4400" dirty="0"/>
          </a:p>
          <a:p>
            <a:pPr marL="0" indent="0">
              <a:buNone/>
            </a:pPr>
            <a:endParaRPr lang="zh-TW" altLang="en-US" sz="4400" dirty="0"/>
          </a:p>
        </p:txBody>
      </p:sp>
      <p:sp>
        <p:nvSpPr>
          <p:cNvPr id="5" name="手繪多邊形: 圖案 4">
            <a:extLst>
              <a:ext uri="{FF2B5EF4-FFF2-40B4-BE49-F238E27FC236}">
                <a16:creationId xmlns:a16="http://schemas.microsoft.com/office/drawing/2014/main" id="{303AF37D-F3EB-4984-B647-19E6D48D3653}"/>
              </a:ext>
            </a:extLst>
          </p:cNvPr>
          <p:cNvSpPr/>
          <p:nvPr/>
        </p:nvSpPr>
        <p:spPr>
          <a:xfrm>
            <a:off x="6866021" y="1540042"/>
            <a:ext cx="3561347" cy="2630905"/>
          </a:xfrm>
          <a:custGeom>
            <a:avLst/>
            <a:gdLst>
              <a:gd name="connsiteX0" fmla="*/ 866274 w 3561347"/>
              <a:gd name="connsiteY0" fmla="*/ 208547 h 2630905"/>
              <a:gd name="connsiteX1" fmla="*/ 930442 w 3561347"/>
              <a:gd name="connsiteY1" fmla="*/ 128337 h 2630905"/>
              <a:gd name="connsiteX2" fmla="*/ 1026695 w 3561347"/>
              <a:gd name="connsiteY2" fmla="*/ 80210 h 2630905"/>
              <a:gd name="connsiteX3" fmla="*/ 1074821 w 3561347"/>
              <a:gd name="connsiteY3" fmla="*/ 48126 h 2630905"/>
              <a:gd name="connsiteX4" fmla="*/ 1171074 w 3561347"/>
              <a:gd name="connsiteY4" fmla="*/ 0 h 2630905"/>
              <a:gd name="connsiteX5" fmla="*/ 1572126 w 3561347"/>
              <a:gd name="connsiteY5" fmla="*/ 16042 h 2630905"/>
              <a:gd name="connsiteX6" fmla="*/ 1620253 w 3561347"/>
              <a:gd name="connsiteY6" fmla="*/ 48126 h 2630905"/>
              <a:gd name="connsiteX7" fmla="*/ 1684421 w 3561347"/>
              <a:gd name="connsiteY7" fmla="*/ 80210 h 2630905"/>
              <a:gd name="connsiteX8" fmla="*/ 1796716 w 3561347"/>
              <a:gd name="connsiteY8" fmla="*/ 96253 h 2630905"/>
              <a:gd name="connsiteX9" fmla="*/ 2021305 w 3561347"/>
              <a:gd name="connsiteY9" fmla="*/ 96253 h 2630905"/>
              <a:gd name="connsiteX10" fmla="*/ 2823410 w 3561347"/>
              <a:gd name="connsiteY10" fmla="*/ 112295 h 2630905"/>
              <a:gd name="connsiteX11" fmla="*/ 2903621 w 3561347"/>
              <a:gd name="connsiteY11" fmla="*/ 256674 h 2630905"/>
              <a:gd name="connsiteX12" fmla="*/ 2951747 w 3561347"/>
              <a:gd name="connsiteY12" fmla="*/ 288758 h 2630905"/>
              <a:gd name="connsiteX13" fmla="*/ 2967789 w 3561347"/>
              <a:gd name="connsiteY13" fmla="*/ 336884 h 2630905"/>
              <a:gd name="connsiteX14" fmla="*/ 3015916 w 3561347"/>
              <a:gd name="connsiteY14" fmla="*/ 352926 h 2630905"/>
              <a:gd name="connsiteX15" fmla="*/ 3064042 w 3561347"/>
              <a:gd name="connsiteY15" fmla="*/ 385010 h 2630905"/>
              <a:gd name="connsiteX16" fmla="*/ 3208421 w 3561347"/>
              <a:gd name="connsiteY16" fmla="*/ 433137 h 2630905"/>
              <a:gd name="connsiteX17" fmla="*/ 3304674 w 3561347"/>
              <a:gd name="connsiteY17" fmla="*/ 465221 h 2630905"/>
              <a:gd name="connsiteX18" fmla="*/ 3352800 w 3561347"/>
              <a:gd name="connsiteY18" fmla="*/ 481263 h 2630905"/>
              <a:gd name="connsiteX19" fmla="*/ 3416968 w 3561347"/>
              <a:gd name="connsiteY19" fmla="*/ 497305 h 2630905"/>
              <a:gd name="connsiteX20" fmla="*/ 3465095 w 3561347"/>
              <a:gd name="connsiteY20" fmla="*/ 529389 h 2630905"/>
              <a:gd name="connsiteX21" fmla="*/ 3529263 w 3561347"/>
              <a:gd name="connsiteY21" fmla="*/ 609600 h 2630905"/>
              <a:gd name="connsiteX22" fmla="*/ 3561347 w 3561347"/>
              <a:gd name="connsiteY22" fmla="*/ 705853 h 2630905"/>
              <a:gd name="connsiteX23" fmla="*/ 3449053 w 3561347"/>
              <a:gd name="connsiteY23" fmla="*/ 818147 h 2630905"/>
              <a:gd name="connsiteX24" fmla="*/ 3416968 w 3561347"/>
              <a:gd name="connsiteY24" fmla="*/ 850231 h 2630905"/>
              <a:gd name="connsiteX25" fmla="*/ 3449053 w 3561347"/>
              <a:gd name="connsiteY25" fmla="*/ 1171074 h 2630905"/>
              <a:gd name="connsiteX26" fmla="*/ 3433010 w 3561347"/>
              <a:gd name="connsiteY26" fmla="*/ 1459831 h 2630905"/>
              <a:gd name="connsiteX27" fmla="*/ 3400926 w 3561347"/>
              <a:gd name="connsiteY27" fmla="*/ 1491916 h 2630905"/>
              <a:gd name="connsiteX28" fmla="*/ 3320716 w 3561347"/>
              <a:gd name="connsiteY28" fmla="*/ 1588168 h 2630905"/>
              <a:gd name="connsiteX29" fmla="*/ 3304674 w 3561347"/>
              <a:gd name="connsiteY29" fmla="*/ 1636295 h 2630905"/>
              <a:gd name="connsiteX30" fmla="*/ 3224463 w 3561347"/>
              <a:gd name="connsiteY30" fmla="*/ 1716505 h 2630905"/>
              <a:gd name="connsiteX31" fmla="*/ 3192379 w 3561347"/>
              <a:gd name="connsiteY31" fmla="*/ 2005263 h 2630905"/>
              <a:gd name="connsiteX32" fmla="*/ 3160295 w 3561347"/>
              <a:gd name="connsiteY32" fmla="*/ 2101516 h 2630905"/>
              <a:gd name="connsiteX33" fmla="*/ 3128210 w 3561347"/>
              <a:gd name="connsiteY33" fmla="*/ 2197768 h 2630905"/>
              <a:gd name="connsiteX34" fmla="*/ 3096126 w 3561347"/>
              <a:gd name="connsiteY34" fmla="*/ 2294021 h 2630905"/>
              <a:gd name="connsiteX35" fmla="*/ 3080084 w 3561347"/>
              <a:gd name="connsiteY35" fmla="*/ 2342147 h 2630905"/>
              <a:gd name="connsiteX36" fmla="*/ 3031958 w 3561347"/>
              <a:gd name="connsiteY36" fmla="*/ 2374231 h 2630905"/>
              <a:gd name="connsiteX37" fmla="*/ 2903621 w 3561347"/>
              <a:gd name="connsiteY37" fmla="*/ 2406316 h 2630905"/>
              <a:gd name="connsiteX38" fmla="*/ 2855495 w 3561347"/>
              <a:gd name="connsiteY38" fmla="*/ 2422358 h 2630905"/>
              <a:gd name="connsiteX39" fmla="*/ 2823410 w 3561347"/>
              <a:gd name="connsiteY39" fmla="*/ 2454442 h 2630905"/>
              <a:gd name="connsiteX40" fmla="*/ 2759242 w 3561347"/>
              <a:gd name="connsiteY40" fmla="*/ 2534653 h 2630905"/>
              <a:gd name="connsiteX41" fmla="*/ 2662989 w 3561347"/>
              <a:gd name="connsiteY41" fmla="*/ 2582779 h 2630905"/>
              <a:gd name="connsiteX42" fmla="*/ 2390274 w 3561347"/>
              <a:gd name="connsiteY42" fmla="*/ 2566737 h 2630905"/>
              <a:gd name="connsiteX43" fmla="*/ 2326105 w 3561347"/>
              <a:gd name="connsiteY43" fmla="*/ 2550695 h 2630905"/>
              <a:gd name="connsiteX44" fmla="*/ 2069431 w 3561347"/>
              <a:gd name="connsiteY44" fmla="*/ 2582779 h 2630905"/>
              <a:gd name="connsiteX45" fmla="*/ 1812758 w 3561347"/>
              <a:gd name="connsiteY45" fmla="*/ 2598821 h 2630905"/>
              <a:gd name="connsiteX46" fmla="*/ 1716505 w 3561347"/>
              <a:gd name="connsiteY46" fmla="*/ 2614863 h 2630905"/>
              <a:gd name="connsiteX47" fmla="*/ 1668379 w 3561347"/>
              <a:gd name="connsiteY47" fmla="*/ 2630905 h 2630905"/>
              <a:gd name="connsiteX48" fmla="*/ 1443789 w 3561347"/>
              <a:gd name="connsiteY48" fmla="*/ 2614863 h 2630905"/>
              <a:gd name="connsiteX49" fmla="*/ 1026695 w 3561347"/>
              <a:gd name="connsiteY49" fmla="*/ 2614863 h 2630905"/>
              <a:gd name="connsiteX50" fmla="*/ 705853 w 3561347"/>
              <a:gd name="connsiteY50" fmla="*/ 2598821 h 2630905"/>
              <a:gd name="connsiteX51" fmla="*/ 529389 w 3561347"/>
              <a:gd name="connsiteY51" fmla="*/ 2550695 h 2630905"/>
              <a:gd name="connsiteX52" fmla="*/ 497305 w 3561347"/>
              <a:gd name="connsiteY52" fmla="*/ 2502568 h 2630905"/>
              <a:gd name="connsiteX53" fmla="*/ 465221 w 3561347"/>
              <a:gd name="connsiteY53" fmla="*/ 2406316 h 2630905"/>
              <a:gd name="connsiteX54" fmla="*/ 497305 w 3561347"/>
              <a:gd name="connsiteY54" fmla="*/ 2310063 h 2630905"/>
              <a:gd name="connsiteX55" fmla="*/ 513347 w 3561347"/>
              <a:gd name="connsiteY55" fmla="*/ 2261937 h 2630905"/>
              <a:gd name="connsiteX56" fmla="*/ 497305 w 3561347"/>
              <a:gd name="connsiteY56" fmla="*/ 2213810 h 2630905"/>
              <a:gd name="connsiteX57" fmla="*/ 465221 w 3561347"/>
              <a:gd name="connsiteY57" fmla="*/ 2165684 h 2630905"/>
              <a:gd name="connsiteX58" fmla="*/ 368968 w 3561347"/>
              <a:gd name="connsiteY58" fmla="*/ 2117558 h 2630905"/>
              <a:gd name="connsiteX59" fmla="*/ 320842 w 3561347"/>
              <a:gd name="connsiteY59" fmla="*/ 2085474 h 2630905"/>
              <a:gd name="connsiteX60" fmla="*/ 288758 w 3561347"/>
              <a:gd name="connsiteY60" fmla="*/ 2053389 h 2630905"/>
              <a:gd name="connsiteX61" fmla="*/ 240631 w 3561347"/>
              <a:gd name="connsiteY61" fmla="*/ 2037347 h 2630905"/>
              <a:gd name="connsiteX62" fmla="*/ 112295 w 3561347"/>
              <a:gd name="connsiteY62" fmla="*/ 1925053 h 2630905"/>
              <a:gd name="connsiteX63" fmla="*/ 80210 w 3561347"/>
              <a:gd name="connsiteY63" fmla="*/ 1892968 h 2630905"/>
              <a:gd name="connsiteX64" fmla="*/ 32084 w 3561347"/>
              <a:gd name="connsiteY64" fmla="*/ 1796716 h 2630905"/>
              <a:gd name="connsiteX65" fmla="*/ 0 w 3561347"/>
              <a:gd name="connsiteY65" fmla="*/ 1764631 h 2630905"/>
              <a:gd name="connsiteX66" fmla="*/ 16042 w 3561347"/>
              <a:gd name="connsiteY66" fmla="*/ 1604210 h 2630905"/>
              <a:gd name="connsiteX67" fmla="*/ 80210 w 3561347"/>
              <a:gd name="connsiteY67" fmla="*/ 1459831 h 2630905"/>
              <a:gd name="connsiteX68" fmla="*/ 128337 w 3561347"/>
              <a:gd name="connsiteY68" fmla="*/ 1363579 h 2630905"/>
              <a:gd name="connsiteX69" fmla="*/ 160421 w 3561347"/>
              <a:gd name="connsiteY69" fmla="*/ 1203158 h 2630905"/>
              <a:gd name="connsiteX70" fmla="*/ 176463 w 3561347"/>
              <a:gd name="connsiteY70" fmla="*/ 1138989 h 2630905"/>
              <a:gd name="connsiteX71" fmla="*/ 192505 w 3561347"/>
              <a:gd name="connsiteY71" fmla="*/ 1042737 h 2630905"/>
              <a:gd name="connsiteX72" fmla="*/ 208547 w 3561347"/>
              <a:gd name="connsiteY72" fmla="*/ 529389 h 2630905"/>
              <a:gd name="connsiteX73" fmla="*/ 320842 w 3561347"/>
              <a:gd name="connsiteY73" fmla="*/ 385010 h 2630905"/>
              <a:gd name="connsiteX74" fmla="*/ 352926 w 3561347"/>
              <a:gd name="connsiteY74" fmla="*/ 336884 h 2630905"/>
              <a:gd name="connsiteX75" fmla="*/ 401053 w 3561347"/>
              <a:gd name="connsiteY75" fmla="*/ 320842 h 2630905"/>
              <a:gd name="connsiteX76" fmla="*/ 497305 w 3561347"/>
              <a:gd name="connsiteY76" fmla="*/ 256674 h 2630905"/>
              <a:gd name="connsiteX77" fmla="*/ 545431 w 3561347"/>
              <a:gd name="connsiteY77" fmla="*/ 240631 h 2630905"/>
              <a:gd name="connsiteX78" fmla="*/ 593558 w 3561347"/>
              <a:gd name="connsiteY78" fmla="*/ 208547 h 2630905"/>
              <a:gd name="connsiteX79" fmla="*/ 689810 w 3561347"/>
              <a:gd name="connsiteY79" fmla="*/ 192505 h 2630905"/>
              <a:gd name="connsiteX80" fmla="*/ 786063 w 3561347"/>
              <a:gd name="connsiteY80" fmla="*/ 160421 h 2630905"/>
              <a:gd name="connsiteX81" fmla="*/ 834189 w 3561347"/>
              <a:gd name="connsiteY81" fmla="*/ 144379 h 2630905"/>
              <a:gd name="connsiteX82" fmla="*/ 914400 w 3561347"/>
              <a:gd name="connsiteY82" fmla="*/ 160421 h 2630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3561347" h="2630905">
                <a:moveTo>
                  <a:pt x="866274" y="208547"/>
                </a:moveTo>
                <a:cubicBezTo>
                  <a:pt x="887663" y="181810"/>
                  <a:pt x="906231" y="152548"/>
                  <a:pt x="930442" y="128337"/>
                </a:cubicBezTo>
                <a:cubicBezTo>
                  <a:pt x="976415" y="82364"/>
                  <a:pt x="974507" y="106304"/>
                  <a:pt x="1026695" y="80210"/>
                </a:cubicBezTo>
                <a:cubicBezTo>
                  <a:pt x="1043940" y="71588"/>
                  <a:pt x="1057576" y="56748"/>
                  <a:pt x="1074821" y="48126"/>
                </a:cubicBezTo>
                <a:cubicBezTo>
                  <a:pt x="1207660" y="-18294"/>
                  <a:pt x="1033143" y="91952"/>
                  <a:pt x="1171074" y="0"/>
                </a:cubicBezTo>
                <a:cubicBezTo>
                  <a:pt x="1304758" y="5347"/>
                  <a:pt x="1439096" y="1789"/>
                  <a:pt x="1572126" y="16042"/>
                </a:cubicBezTo>
                <a:cubicBezTo>
                  <a:pt x="1591297" y="18096"/>
                  <a:pt x="1603513" y="38560"/>
                  <a:pt x="1620253" y="48126"/>
                </a:cubicBezTo>
                <a:cubicBezTo>
                  <a:pt x="1641016" y="59991"/>
                  <a:pt x="1661350" y="73918"/>
                  <a:pt x="1684421" y="80210"/>
                </a:cubicBezTo>
                <a:cubicBezTo>
                  <a:pt x="1720900" y="90159"/>
                  <a:pt x="1759284" y="90905"/>
                  <a:pt x="1796716" y="96253"/>
                </a:cubicBezTo>
                <a:cubicBezTo>
                  <a:pt x="1915968" y="136004"/>
                  <a:pt x="1775283" y="96253"/>
                  <a:pt x="2021305" y="96253"/>
                </a:cubicBezTo>
                <a:cubicBezTo>
                  <a:pt x="2288727" y="96253"/>
                  <a:pt x="2556042" y="106948"/>
                  <a:pt x="2823410" y="112295"/>
                </a:cubicBezTo>
                <a:cubicBezTo>
                  <a:pt x="2840128" y="162445"/>
                  <a:pt x="2856343" y="225155"/>
                  <a:pt x="2903621" y="256674"/>
                </a:cubicBezTo>
                <a:lnTo>
                  <a:pt x="2951747" y="288758"/>
                </a:lnTo>
                <a:cubicBezTo>
                  <a:pt x="2957094" y="304800"/>
                  <a:pt x="2955832" y="324927"/>
                  <a:pt x="2967789" y="336884"/>
                </a:cubicBezTo>
                <a:cubicBezTo>
                  <a:pt x="2979746" y="348841"/>
                  <a:pt x="3000791" y="345364"/>
                  <a:pt x="3015916" y="352926"/>
                </a:cubicBezTo>
                <a:cubicBezTo>
                  <a:pt x="3033161" y="361548"/>
                  <a:pt x="3046424" y="377180"/>
                  <a:pt x="3064042" y="385010"/>
                </a:cubicBezTo>
                <a:cubicBezTo>
                  <a:pt x="3064049" y="385013"/>
                  <a:pt x="3184354" y="425115"/>
                  <a:pt x="3208421" y="433137"/>
                </a:cubicBezTo>
                <a:lnTo>
                  <a:pt x="3304674" y="465221"/>
                </a:lnTo>
                <a:cubicBezTo>
                  <a:pt x="3320716" y="470568"/>
                  <a:pt x="3336395" y="477162"/>
                  <a:pt x="3352800" y="481263"/>
                </a:cubicBezTo>
                <a:lnTo>
                  <a:pt x="3416968" y="497305"/>
                </a:lnTo>
                <a:cubicBezTo>
                  <a:pt x="3433010" y="508000"/>
                  <a:pt x="3450040" y="517345"/>
                  <a:pt x="3465095" y="529389"/>
                </a:cubicBezTo>
                <a:cubicBezTo>
                  <a:pt x="3488082" y="547779"/>
                  <a:pt x="3517763" y="583726"/>
                  <a:pt x="3529263" y="609600"/>
                </a:cubicBezTo>
                <a:cubicBezTo>
                  <a:pt x="3542998" y="640505"/>
                  <a:pt x="3561347" y="705853"/>
                  <a:pt x="3561347" y="705853"/>
                </a:cubicBezTo>
                <a:cubicBezTo>
                  <a:pt x="3487799" y="816175"/>
                  <a:pt x="3533760" y="789911"/>
                  <a:pt x="3449053" y="818147"/>
                </a:cubicBezTo>
                <a:cubicBezTo>
                  <a:pt x="3438358" y="828842"/>
                  <a:pt x="3417763" y="835127"/>
                  <a:pt x="3416968" y="850231"/>
                </a:cubicBezTo>
                <a:cubicBezTo>
                  <a:pt x="3406127" y="1056203"/>
                  <a:pt x="3409389" y="1052087"/>
                  <a:pt x="3449053" y="1171074"/>
                </a:cubicBezTo>
                <a:cubicBezTo>
                  <a:pt x="3443705" y="1267326"/>
                  <a:pt x="3447310" y="1364497"/>
                  <a:pt x="3433010" y="1459831"/>
                </a:cubicBezTo>
                <a:cubicBezTo>
                  <a:pt x="3430766" y="1474788"/>
                  <a:pt x="3409316" y="1479331"/>
                  <a:pt x="3400926" y="1491916"/>
                </a:cubicBezTo>
                <a:cubicBezTo>
                  <a:pt x="3335797" y="1589610"/>
                  <a:pt x="3408430" y="1529692"/>
                  <a:pt x="3320716" y="1588168"/>
                </a:cubicBezTo>
                <a:cubicBezTo>
                  <a:pt x="3315369" y="1604210"/>
                  <a:pt x="3314820" y="1622767"/>
                  <a:pt x="3304674" y="1636295"/>
                </a:cubicBezTo>
                <a:cubicBezTo>
                  <a:pt x="3281987" y="1666544"/>
                  <a:pt x="3224463" y="1716505"/>
                  <a:pt x="3224463" y="1716505"/>
                </a:cubicBezTo>
                <a:cubicBezTo>
                  <a:pt x="3175778" y="1862560"/>
                  <a:pt x="3243879" y="1644759"/>
                  <a:pt x="3192379" y="2005263"/>
                </a:cubicBezTo>
                <a:cubicBezTo>
                  <a:pt x="3187596" y="2038743"/>
                  <a:pt x="3170990" y="2069432"/>
                  <a:pt x="3160295" y="2101516"/>
                </a:cubicBezTo>
                <a:lnTo>
                  <a:pt x="3128210" y="2197768"/>
                </a:lnTo>
                <a:lnTo>
                  <a:pt x="3096126" y="2294021"/>
                </a:lnTo>
                <a:cubicBezTo>
                  <a:pt x="3090779" y="2310063"/>
                  <a:pt x="3094154" y="2332767"/>
                  <a:pt x="3080084" y="2342147"/>
                </a:cubicBezTo>
                <a:cubicBezTo>
                  <a:pt x="3064042" y="2352842"/>
                  <a:pt x="3050077" y="2367642"/>
                  <a:pt x="3031958" y="2374231"/>
                </a:cubicBezTo>
                <a:cubicBezTo>
                  <a:pt x="2990517" y="2389301"/>
                  <a:pt x="2945454" y="2392372"/>
                  <a:pt x="2903621" y="2406316"/>
                </a:cubicBezTo>
                <a:lnTo>
                  <a:pt x="2855495" y="2422358"/>
                </a:lnTo>
                <a:cubicBezTo>
                  <a:pt x="2844800" y="2433053"/>
                  <a:pt x="2832858" y="2442632"/>
                  <a:pt x="2823410" y="2454442"/>
                </a:cubicBezTo>
                <a:cubicBezTo>
                  <a:pt x="2786353" y="2500763"/>
                  <a:pt x="2802279" y="2500223"/>
                  <a:pt x="2759242" y="2534653"/>
                </a:cubicBezTo>
                <a:cubicBezTo>
                  <a:pt x="2714817" y="2570193"/>
                  <a:pt x="2713820" y="2565836"/>
                  <a:pt x="2662989" y="2582779"/>
                </a:cubicBezTo>
                <a:cubicBezTo>
                  <a:pt x="2572084" y="2577432"/>
                  <a:pt x="2480926" y="2575370"/>
                  <a:pt x="2390274" y="2566737"/>
                </a:cubicBezTo>
                <a:cubicBezTo>
                  <a:pt x="2368325" y="2564647"/>
                  <a:pt x="2348153" y="2550695"/>
                  <a:pt x="2326105" y="2550695"/>
                </a:cubicBezTo>
                <a:cubicBezTo>
                  <a:pt x="2244739" y="2550695"/>
                  <a:pt x="2151111" y="2575676"/>
                  <a:pt x="2069431" y="2582779"/>
                </a:cubicBezTo>
                <a:cubicBezTo>
                  <a:pt x="1984029" y="2590205"/>
                  <a:pt x="1898316" y="2593474"/>
                  <a:pt x="1812758" y="2598821"/>
                </a:cubicBezTo>
                <a:cubicBezTo>
                  <a:pt x="1780674" y="2604168"/>
                  <a:pt x="1748257" y="2607807"/>
                  <a:pt x="1716505" y="2614863"/>
                </a:cubicBezTo>
                <a:cubicBezTo>
                  <a:pt x="1699998" y="2618531"/>
                  <a:pt x="1685289" y="2630905"/>
                  <a:pt x="1668379" y="2630905"/>
                </a:cubicBezTo>
                <a:cubicBezTo>
                  <a:pt x="1593325" y="2630905"/>
                  <a:pt x="1518652" y="2620210"/>
                  <a:pt x="1443789" y="2614863"/>
                </a:cubicBezTo>
                <a:cubicBezTo>
                  <a:pt x="1271962" y="2557587"/>
                  <a:pt x="1462886" y="2614863"/>
                  <a:pt x="1026695" y="2614863"/>
                </a:cubicBezTo>
                <a:cubicBezTo>
                  <a:pt x="919614" y="2614863"/>
                  <a:pt x="812800" y="2604168"/>
                  <a:pt x="705853" y="2598821"/>
                </a:cubicBezTo>
                <a:cubicBezTo>
                  <a:pt x="593059" y="2586288"/>
                  <a:pt x="581154" y="2615400"/>
                  <a:pt x="529389" y="2550695"/>
                </a:cubicBezTo>
                <a:cubicBezTo>
                  <a:pt x="517345" y="2535640"/>
                  <a:pt x="505135" y="2520187"/>
                  <a:pt x="497305" y="2502568"/>
                </a:cubicBezTo>
                <a:cubicBezTo>
                  <a:pt x="483570" y="2471663"/>
                  <a:pt x="465221" y="2406316"/>
                  <a:pt x="465221" y="2406316"/>
                </a:cubicBezTo>
                <a:lnTo>
                  <a:pt x="497305" y="2310063"/>
                </a:lnTo>
                <a:lnTo>
                  <a:pt x="513347" y="2261937"/>
                </a:lnTo>
                <a:cubicBezTo>
                  <a:pt x="508000" y="2245895"/>
                  <a:pt x="504867" y="2228935"/>
                  <a:pt x="497305" y="2213810"/>
                </a:cubicBezTo>
                <a:cubicBezTo>
                  <a:pt x="488683" y="2196565"/>
                  <a:pt x="478854" y="2179317"/>
                  <a:pt x="465221" y="2165684"/>
                </a:cubicBezTo>
                <a:cubicBezTo>
                  <a:pt x="434123" y="2134586"/>
                  <a:pt x="408111" y="2130605"/>
                  <a:pt x="368968" y="2117558"/>
                </a:cubicBezTo>
                <a:cubicBezTo>
                  <a:pt x="352926" y="2106863"/>
                  <a:pt x="335897" y="2097518"/>
                  <a:pt x="320842" y="2085474"/>
                </a:cubicBezTo>
                <a:cubicBezTo>
                  <a:pt x="309032" y="2076026"/>
                  <a:pt x="301727" y="2061171"/>
                  <a:pt x="288758" y="2053389"/>
                </a:cubicBezTo>
                <a:cubicBezTo>
                  <a:pt x="274258" y="2044689"/>
                  <a:pt x="256673" y="2042694"/>
                  <a:pt x="240631" y="2037347"/>
                </a:cubicBezTo>
                <a:cubicBezTo>
                  <a:pt x="82502" y="1931927"/>
                  <a:pt x="188686" y="2020541"/>
                  <a:pt x="112295" y="1925053"/>
                </a:cubicBezTo>
                <a:cubicBezTo>
                  <a:pt x="102846" y="1913242"/>
                  <a:pt x="89659" y="1904779"/>
                  <a:pt x="80210" y="1892968"/>
                </a:cubicBezTo>
                <a:cubicBezTo>
                  <a:pt x="-17146" y="1771274"/>
                  <a:pt x="103243" y="1915316"/>
                  <a:pt x="32084" y="1796716"/>
                </a:cubicBezTo>
                <a:cubicBezTo>
                  <a:pt x="24302" y="1783747"/>
                  <a:pt x="10695" y="1775326"/>
                  <a:pt x="0" y="1764631"/>
                </a:cubicBezTo>
                <a:cubicBezTo>
                  <a:pt x="5347" y="1711157"/>
                  <a:pt x="6138" y="1657030"/>
                  <a:pt x="16042" y="1604210"/>
                </a:cubicBezTo>
                <a:cubicBezTo>
                  <a:pt x="40872" y="1471781"/>
                  <a:pt x="36978" y="1546295"/>
                  <a:pt x="80210" y="1459831"/>
                </a:cubicBezTo>
                <a:cubicBezTo>
                  <a:pt x="146625" y="1327002"/>
                  <a:pt x="36392" y="1501496"/>
                  <a:pt x="128337" y="1363579"/>
                </a:cubicBezTo>
                <a:cubicBezTo>
                  <a:pt x="139032" y="1310105"/>
                  <a:pt x="147195" y="1256062"/>
                  <a:pt x="160421" y="1203158"/>
                </a:cubicBezTo>
                <a:cubicBezTo>
                  <a:pt x="165768" y="1181768"/>
                  <a:pt x="172139" y="1160609"/>
                  <a:pt x="176463" y="1138989"/>
                </a:cubicBezTo>
                <a:cubicBezTo>
                  <a:pt x="182842" y="1107094"/>
                  <a:pt x="187158" y="1074821"/>
                  <a:pt x="192505" y="1042737"/>
                </a:cubicBezTo>
                <a:cubicBezTo>
                  <a:pt x="197852" y="871621"/>
                  <a:pt x="186213" y="699125"/>
                  <a:pt x="208547" y="529389"/>
                </a:cubicBezTo>
                <a:cubicBezTo>
                  <a:pt x="216149" y="471616"/>
                  <a:pt x="286136" y="426658"/>
                  <a:pt x="320842" y="385010"/>
                </a:cubicBezTo>
                <a:cubicBezTo>
                  <a:pt x="333185" y="370199"/>
                  <a:pt x="337871" y="348928"/>
                  <a:pt x="352926" y="336884"/>
                </a:cubicBezTo>
                <a:cubicBezTo>
                  <a:pt x="366131" y="326320"/>
                  <a:pt x="385011" y="326189"/>
                  <a:pt x="401053" y="320842"/>
                </a:cubicBezTo>
                <a:cubicBezTo>
                  <a:pt x="433137" y="299453"/>
                  <a:pt x="460724" y="268868"/>
                  <a:pt x="497305" y="256674"/>
                </a:cubicBezTo>
                <a:cubicBezTo>
                  <a:pt x="513347" y="251326"/>
                  <a:pt x="530306" y="248193"/>
                  <a:pt x="545431" y="240631"/>
                </a:cubicBezTo>
                <a:cubicBezTo>
                  <a:pt x="562676" y="232008"/>
                  <a:pt x="575267" y="214644"/>
                  <a:pt x="593558" y="208547"/>
                </a:cubicBezTo>
                <a:cubicBezTo>
                  <a:pt x="624415" y="198261"/>
                  <a:pt x="658255" y="200394"/>
                  <a:pt x="689810" y="192505"/>
                </a:cubicBezTo>
                <a:cubicBezTo>
                  <a:pt x="722620" y="184303"/>
                  <a:pt x="753979" y="171116"/>
                  <a:pt x="786063" y="160421"/>
                </a:cubicBezTo>
                <a:lnTo>
                  <a:pt x="834189" y="144379"/>
                </a:lnTo>
                <a:cubicBezTo>
                  <a:pt x="903546" y="161718"/>
                  <a:pt x="876310" y="160421"/>
                  <a:pt x="914400" y="160421"/>
                </a:cubicBezTo>
              </a:path>
            </a:pathLst>
          </a:cu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6" name="群組 5">
            <a:extLst>
              <a:ext uri="{FF2B5EF4-FFF2-40B4-BE49-F238E27FC236}">
                <a16:creationId xmlns:a16="http://schemas.microsoft.com/office/drawing/2014/main" id="{998A8FF6-FA70-46AC-9D17-A621FB3ADC4E}"/>
              </a:ext>
            </a:extLst>
          </p:cNvPr>
          <p:cNvGrpSpPr/>
          <p:nvPr/>
        </p:nvGrpSpPr>
        <p:grpSpPr>
          <a:xfrm>
            <a:off x="7879757" y="1726807"/>
            <a:ext cx="269151" cy="782690"/>
            <a:chOff x="1430146" y="3838937"/>
            <a:chExt cx="452634" cy="962362"/>
          </a:xfrm>
          <a:solidFill>
            <a:schemeClr val="accent5">
              <a:lumMod val="60000"/>
              <a:lumOff val="40000"/>
            </a:schemeClr>
          </a:solidFill>
        </p:grpSpPr>
        <p:sp>
          <p:nvSpPr>
            <p:cNvPr id="7" name="橢圓 6">
              <a:extLst>
                <a:ext uri="{FF2B5EF4-FFF2-40B4-BE49-F238E27FC236}">
                  <a16:creationId xmlns:a16="http://schemas.microsoft.com/office/drawing/2014/main" id="{CAD0B5AF-08E6-4107-9A86-FE1438ABD5F2}"/>
                </a:ext>
              </a:extLst>
            </p:cNvPr>
            <p:cNvSpPr/>
            <p:nvPr/>
          </p:nvSpPr>
          <p:spPr>
            <a:xfrm>
              <a:off x="1540042" y="3838937"/>
              <a:ext cx="342738" cy="359487"/>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7">
              <a:extLst>
                <a:ext uri="{FF2B5EF4-FFF2-40B4-BE49-F238E27FC236}">
                  <a16:creationId xmlns:a16="http://schemas.microsoft.com/office/drawing/2014/main" id="{6D809464-FE25-433B-8B84-37D7E4468CEB}"/>
                </a:ext>
              </a:extLst>
            </p:cNvPr>
            <p:cNvSpPr/>
            <p:nvPr/>
          </p:nvSpPr>
          <p:spPr>
            <a:xfrm>
              <a:off x="1540042" y="4172938"/>
              <a:ext cx="312360" cy="359487"/>
            </a:xfrm>
            <a:prstGeom prst="rect">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L 圖案 8">
              <a:extLst>
                <a:ext uri="{FF2B5EF4-FFF2-40B4-BE49-F238E27FC236}">
                  <a16:creationId xmlns:a16="http://schemas.microsoft.com/office/drawing/2014/main" id="{65A16ED0-8E81-4FCF-A9FD-BF5C043797C8}"/>
                </a:ext>
              </a:extLst>
            </p:cNvPr>
            <p:cNvSpPr/>
            <p:nvPr/>
          </p:nvSpPr>
          <p:spPr>
            <a:xfrm rot="16351697">
              <a:off x="1430390" y="4433841"/>
              <a:ext cx="367214" cy="367701"/>
            </a:xfrm>
            <a:prstGeom prst="corner">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10" name="群組 9">
            <a:extLst>
              <a:ext uri="{FF2B5EF4-FFF2-40B4-BE49-F238E27FC236}">
                <a16:creationId xmlns:a16="http://schemas.microsoft.com/office/drawing/2014/main" id="{F74C6919-8E4E-410F-A6FE-3365BC9C8F0F}"/>
              </a:ext>
            </a:extLst>
          </p:cNvPr>
          <p:cNvGrpSpPr/>
          <p:nvPr/>
        </p:nvGrpSpPr>
        <p:grpSpPr>
          <a:xfrm rot="606868">
            <a:off x="8149954" y="1773605"/>
            <a:ext cx="247055" cy="720790"/>
            <a:chOff x="1548908" y="3881825"/>
            <a:chExt cx="373201" cy="993839"/>
          </a:xfrm>
          <a:solidFill>
            <a:schemeClr val="accent5">
              <a:lumMod val="60000"/>
              <a:lumOff val="40000"/>
            </a:schemeClr>
          </a:solidFill>
        </p:grpSpPr>
        <p:sp>
          <p:nvSpPr>
            <p:cNvPr id="11" name="橢圓 10">
              <a:extLst>
                <a:ext uri="{FF2B5EF4-FFF2-40B4-BE49-F238E27FC236}">
                  <a16:creationId xmlns:a16="http://schemas.microsoft.com/office/drawing/2014/main" id="{7CA115C9-382B-48EC-B982-410D037650C5}"/>
                </a:ext>
              </a:extLst>
            </p:cNvPr>
            <p:cNvSpPr/>
            <p:nvPr/>
          </p:nvSpPr>
          <p:spPr>
            <a:xfrm>
              <a:off x="1557999" y="3881825"/>
              <a:ext cx="342739" cy="359487"/>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矩形 11">
              <a:extLst>
                <a:ext uri="{FF2B5EF4-FFF2-40B4-BE49-F238E27FC236}">
                  <a16:creationId xmlns:a16="http://schemas.microsoft.com/office/drawing/2014/main" id="{284F5947-2881-4968-AE5D-2F52EF4B8586}"/>
                </a:ext>
              </a:extLst>
            </p:cNvPr>
            <p:cNvSpPr/>
            <p:nvPr/>
          </p:nvSpPr>
          <p:spPr>
            <a:xfrm>
              <a:off x="1548908" y="4237011"/>
              <a:ext cx="312360" cy="359487"/>
            </a:xfrm>
            <a:prstGeom prst="rect">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3" name="L 圖案 12">
              <a:extLst>
                <a:ext uri="{FF2B5EF4-FFF2-40B4-BE49-F238E27FC236}">
                  <a16:creationId xmlns:a16="http://schemas.microsoft.com/office/drawing/2014/main" id="{73123BA0-F129-4B3E-87D5-169C78D6AD97}"/>
                </a:ext>
              </a:extLst>
            </p:cNvPr>
            <p:cNvSpPr/>
            <p:nvPr/>
          </p:nvSpPr>
          <p:spPr>
            <a:xfrm>
              <a:off x="1601664" y="4454297"/>
              <a:ext cx="320445" cy="421367"/>
            </a:xfrm>
            <a:prstGeom prst="corner">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14" name="群組 13">
            <a:extLst>
              <a:ext uri="{FF2B5EF4-FFF2-40B4-BE49-F238E27FC236}">
                <a16:creationId xmlns:a16="http://schemas.microsoft.com/office/drawing/2014/main" id="{4F43FC2B-0F5A-4B45-A295-2CDCD9CC105F}"/>
              </a:ext>
            </a:extLst>
          </p:cNvPr>
          <p:cNvGrpSpPr/>
          <p:nvPr/>
        </p:nvGrpSpPr>
        <p:grpSpPr>
          <a:xfrm rot="10800000">
            <a:off x="7619754" y="2456205"/>
            <a:ext cx="1285899" cy="226280"/>
            <a:chOff x="8406063" y="834189"/>
            <a:chExt cx="3272590" cy="529390"/>
          </a:xfrm>
        </p:grpSpPr>
        <p:sp>
          <p:nvSpPr>
            <p:cNvPr id="15" name="手繪多邊形: 圖案 14">
              <a:extLst>
                <a:ext uri="{FF2B5EF4-FFF2-40B4-BE49-F238E27FC236}">
                  <a16:creationId xmlns:a16="http://schemas.microsoft.com/office/drawing/2014/main" id="{C7DEF17F-6FA3-4636-9703-043B22C5703E}"/>
                </a:ext>
              </a:extLst>
            </p:cNvPr>
            <p:cNvSpPr/>
            <p:nvPr/>
          </p:nvSpPr>
          <p:spPr>
            <a:xfrm>
              <a:off x="8406063" y="834189"/>
              <a:ext cx="3272590" cy="529390"/>
            </a:xfrm>
            <a:custGeom>
              <a:avLst/>
              <a:gdLst>
                <a:gd name="connsiteX0" fmla="*/ 0 w 3272590"/>
                <a:gd name="connsiteY0" fmla="*/ 465222 h 529390"/>
                <a:gd name="connsiteX1" fmla="*/ 64169 w 3272590"/>
                <a:gd name="connsiteY1" fmla="*/ 336885 h 529390"/>
                <a:gd name="connsiteX2" fmla="*/ 96253 w 3272590"/>
                <a:gd name="connsiteY2" fmla="*/ 304800 h 529390"/>
                <a:gd name="connsiteX3" fmla="*/ 160421 w 3272590"/>
                <a:gd name="connsiteY3" fmla="*/ 208548 h 529390"/>
                <a:gd name="connsiteX4" fmla="*/ 192505 w 3272590"/>
                <a:gd name="connsiteY4" fmla="*/ 160422 h 529390"/>
                <a:gd name="connsiteX5" fmla="*/ 240632 w 3272590"/>
                <a:gd name="connsiteY5" fmla="*/ 144379 h 529390"/>
                <a:gd name="connsiteX6" fmla="*/ 320842 w 3272590"/>
                <a:gd name="connsiteY6" fmla="*/ 80211 h 529390"/>
                <a:gd name="connsiteX7" fmla="*/ 368969 w 3272590"/>
                <a:gd name="connsiteY7" fmla="*/ 48127 h 529390"/>
                <a:gd name="connsiteX8" fmla="*/ 465221 w 3272590"/>
                <a:gd name="connsiteY8" fmla="*/ 16043 h 529390"/>
                <a:gd name="connsiteX9" fmla="*/ 513348 w 3272590"/>
                <a:gd name="connsiteY9" fmla="*/ 0 h 529390"/>
                <a:gd name="connsiteX10" fmla="*/ 577516 w 3272590"/>
                <a:gd name="connsiteY10" fmla="*/ 64169 h 529390"/>
                <a:gd name="connsiteX11" fmla="*/ 625642 w 3272590"/>
                <a:gd name="connsiteY11" fmla="*/ 80211 h 529390"/>
                <a:gd name="connsiteX12" fmla="*/ 673769 w 3272590"/>
                <a:gd name="connsiteY12" fmla="*/ 112295 h 529390"/>
                <a:gd name="connsiteX13" fmla="*/ 737937 w 3272590"/>
                <a:gd name="connsiteY13" fmla="*/ 208548 h 529390"/>
                <a:gd name="connsiteX14" fmla="*/ 818148 w 3272590"/>
                <a:gd name="connsiteY14" fmla="*/ 272716 h 529390"/>
                <a:gd name="connsiteX15" fmla="*/ 866274 w 3272590"/>
                <a:gd name="connsiteY15" fmla="*/ 304800 h 529390"/>
                <a:gd name="connsiteX16" fmla="*/ 898358 w 3272590"/>
                <a:gd name="connsiteY16" fmla="*/ 336885 h 529390"/>
                <a:gd name="connsiteX17" fmla="*/ 946484 w 3272590"/>
                <a:gd name="connsiteY17" fmla="*/ 368969 h 529390"/>
                <a:gd name="connsiteX18" fmla="*/ 1026695 w 3272590"/>
                <a:gd name="connsiteY18" fmla="*/ 433137 h 529390"/>
                <a:gd name="connsiteX19" fmla="*/ 1042737 w 3272590"/>
                <a:gd name="connsiteY19" fmla="*/ 481264 h 529390"/>
                <a:gd name="connsiteX20" fmla="*/ 1267326 w 3272590"/>
                <a:gd name="connsiteY20" fmla="*/ 481264 h 529390"/>
                <a:gd name="connsiteX21" fmla="*/ 1315453 w 3272590"/>
                <a:gd name="connsiteY21" fmla="*/ 465222 h 529390"/>
                <a:gd name="connsiteX22" fmla="*/ 1347537 w 3272590"/>
                <a:gd name="connsiteY22" fmla="*/ 433137 h 529390"/>
                <a:gd name="connsiteX23" fmla="*/ 1395663 w 3272590"/>
                <a:gd name="connsiteY23" fmla="*/ 401053 h 529390"/>
                <a:gd name="connsiteX24" fmla="*/ 1411705 w 3272590"/>
                <a:gd name="connsiteY24" fmla="*/ 352927 h 529390"/>
                <a:gd name="connsiteX25" fmla="*/ 1459832 w 3272590"/>
                <a:gd name="connsiteY25" fmla="*/ 336885 h 529390"/>
                <a:gd name="connsiteX26" fmla="*/ 1540042 w 3272590"/>
                <a:gd name="connsiteY26" fmla="*/ 288758 h 529390"/>
                <a:gd name="connsiteX27" fmla="*/ 1652337 w 3272590"/>
                <a:gd name="connsiteY27" fmla="*/ 224590 h 529390"/>
                <a:gd name="connsiteX28" fmla="*/ 1748590 w 3272590"/>
                <a:gd name="connsiteY28" fmla="*/ 192506 h 529390"/>
                <a:gd name="connsiteX29" fmla="*/ 1796716 w 3272590"/>
                <a:gd name="connsiteY29" fmla="*/ 160422 h 529390"/>
                <a:gd name="connsiteX30" fmla="*/ 1828800 w 3272590"/>
                <a:gd name="connsiteY30" fmla="*/ 128337 h 529390"/>
                <a:gd name="connsiteX31" fmla="*/ 1941095 w 3272590"/>
                <a:gd name="connsiteY31" fmla="*/ 96253 h 529390"/>
                <a:gd name="connsiteX32" fmla="*/ 2133600 w 3272590"/>
                <a:gd name="connsiteY32" fmla="*/ 128337 h 529390"/>
                <a:gd name="connsiteX33" fmla="*/ 2181726 w 3272590"/>
                <a:gd name="connsiteY33" fmla="*/ 160422 h 529390"/>
                <a:gd name="connsiteX34" fmla="*/ 2213811 w 3272590"/>
                <a:gd name="connsiteY34" fmla="*/ 192506 h 529390"/>
                <a:gd name="connsiteX35" fmla="*/ 2310063 w 3272590"/>
                <a:gd name="connsiteY35" fmla="*/ 224590 h 529390"/>
                <a:gd name="connsiteX36" fmla="*/ 2342148 w 3272590"/>
                <a:gd name="connsiteY36" fmla="*/ 256674 h 529390"/>
                <a:gd name="connsiteX37" fmla="*/ 2390274 w 3272590"/>
                <a:gd name="connsiteY37" fmla="*/ 336885 h 529390"/>
                <a:gd name="connsiteX38" fmla="*/ 2454442 w 3272590"/>
                <a:gd name="connsiteY38" fmla="*/ 401053 h 529390"/>
                <a:gd name="connsiteX39" fmla="*/ 2470484 w 3272590"/>
                <a:gd name="connsiteY39" fmla="*/ 449179 h 529390"/>
                <a:gd name="connsiteX40" fmla="*/ 2566737 w 3272590"/>
                <a:gd name="connsiteY40" fmla="*/ 481264 h 529390"/>
                <a:gd name="connsiteX41" fmla="*/ 2662990 w 3272590"/>
                <a:gd name="connsiteY41" fmla="*/ 529390 h 529390"/>
                <a:gd name="connsiteX42" fmla="*/ 2775284 w 3272590"/>
                <a:gd name="connsiteY42" fmla="*/ 513348 h 529390"/>
                <a:gd name="connsiteX43" fmla="*/ 2887579 w 3272590"/>
                <a:gd name="connsiteY43" fmla="*/ 481264 h 529390"/>
                <a:gd name="connsiteX44" fmla="*/ 2919663 w 3272590"/>
                <a:gd name="connsiteY44" fmla="*/ 449179 h 529390"/>
                <a:gd name="connsiteX45" fmla="*/ 3015916 w 3272590"/>
                <a:gd name="connsiteY45" fmla="*/ 417095 h 529390"/>
                <a:gd name="connsiteX46" fmla="*/ 3064042 w 3272590"/>
                <a:gd name="connsiteY46" fmla="*/ 385011 h 529390"/>
                <a:gd name="connsiteX47" fmla="*/ 3160295 w 3272590"/>
                <a:gd name="connsiteY47" fmla="*/ 352927 h 529390"/>
                <a:gd name="connsiteX48" fmla="*/ 3208421 w 3272590"/>
                <a:gd name="connsiteY48" fmla="*/ 320843 h 529390"/>
                <a:gd name="connsiteX49" fmla="*/ 3272590 w 3272590"/>
                <a:gd name="connsiteY49" fmla="*/ 256674 h 52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3272590" h="529390">
                  <a:moveTo>
                    <a:pt x="0" y="465222"/>
                  </a:moveTo>
                  <a:cubicBezTo>
                    <a:pt x="24891" y="402993"/>
                    <a:pt x="25720" y="384946"/>
                    <a:pt x="64169" y="336885"/>
                  </a:cubicBezTo>
                  <a:cubicBezTo>
                    <a:pt x="73617" y="325075"/>
                    <a:pt x="87178" y="316900"/>
                    <a:pt x="96253" y="304800"/>
                  </a:cubicBezTo>
                  <a:cubicBezTo>
                    <a:pt x="119389" y="273952"/>
                    <a:pt x="139032" y="240632"/>
                    <a:pt x="160421" y="208548"/>
                  </a:cubicBezTo>
                  <a:cubicBezTo>
                    <a:pt x="171116" y="192506"/>
                    <a:pt x="174214" y="166519"/>
                    <a:pt x="192505" y="160422"/>
                  </a:cubicBezTo>
                  <a:lnTo>
                    <a:pt x="240632" y="144379"/>
                  </a:lnTo>
                  <a:cubicBezTo>
                    <a:pt x="294716" y="63252"/>
                    <a:pt x="243356" y="118953"/>
                    <a:pt x="320842" y="80211"/>
                  </a:cubicBezTo>
                  <a:cubicBezTo>
                    <a:pt x="338087" y="71589"/>
                    <a:pt x="351350" y="55957"/>
                    <a:pt x="368969" y="48127"/>
                  </a:cubicBezTo>
                  <a:cubicBezTo>
                    <a:pt x="399874" y="34392"/>
                    <a:pt x="433137" y="26738"/>
                    <a:pt x="465221" y="16043"/>
                  </a:cubicBezTo>
                  <a:lnTo>
                    <a:pt x="513348" y="0"/>
                  </a:lnTo>
                  <a:cubicBezTo>
                    <a:pt x="641686" y="42782"/>
                    <a:pt x="491957" y="-21390"/>
                    <a:pt x="577516" y="64169"/>
                  </a:cubicBezTo>
                  <a:cubicBezTo>
                    <a:pt x="589473" y="76126"/>
                    <a:pt x="610517" y="72649"/>
                    <a:pt x="625642" y="80211"/>
                  </a:cubicBezTo>
                  <a:cubicBezTo>
                    <a:pt x="642887" y="88833"/>
                    <a:pt x="657727" y="101600"/>
                    <a:pt x="673769" y="112295"/>
                  </a:cubicBezTo>
                  <a:cubicBezTo>
                    <a:pt x="695158" y="144379"/>
                    <a:pt x="705853" y="187159"/>
                    <a:pt x="737937" y="208548"/>
                  </a:cubicBezTo>
                  <a:cubicBezTo>
                    <a:pt x="886063" y="307299"/>
                    <a:pt x="703854" y="181282"/>
                    <a:pt x="818148" y="272716"/>
                  </a:cubicBezTo>
                  <a:cubicBezTo>
                    <a:pt x="833203" y="284760"/>
                    <a:pt x="851219" y="292756"/>
                    <a:pt x="866274" y="304800"/>
                  </a:cubicBezTo>
                  <a:cubicBezTo>
                    <a:pt x="878084" y="314248"/>
                    <a:pt x="886548" y="327437"/>
                    <a:pt x="898358" y="336885"/>
                  </a:cubicBezTo>
                  <a:cubicBezTo>
                    <a:pt x="913413" y="348929"/>
                    <a:pt x="931429" y="356925"/>
                    <a:pt x="946484" y="368969"/>
                  </a:cubicBezTo>
                  <a:cubicBezTo>
                    <a:pt x="1060778" y="460403"/>
                    <a:pt x="878569" y="334386"/>
                    <a:pt x="1026695" y="433137"/>
                  </a:cubicBezTo>
                  <a:cubicBezTo>
                    <a:pt x="1032042" y="449179"/>
                    <a:pt x="1028055" y="472874"/>
                    <a:pt x="1042737" y="481264"/>
                  </a:cubicBezTo>
                  <a:cubicBezTo>
                    <a:pt x="1100857" y="514476"/>
                    <a:pt x="1213619" y="487977"/>
                    <a:pt x="1267326" y="481264"/>
                  </a:cubicBezTo>
                  <a:cubicBezTo>
                    <a:pt x="1283368" y="475917"/>
                    <a:pt x="1300953" y="473922"/>
                    <a:pt x="1315453" y="465222"/>
                  </a:cubicBezTo>
                  <a:cubicBezTo>
                    <a:pt x="1328422" y="457440"/>
                    <a:pt x="1335727" y="442585"/>
                    <a:pt x="1347537" y="433137"/>
                  </a:cubicBezTo>
                  <a:cubicBezTo>
                    <a:pt x="1362592" y="421093"/>
                    <a:pt x="1379621" y="411748"/>
                    <a:pt x="1395663" y="401053"/>
                  </a:cubicBezTo>
                  <a:cubicBezTo>
                    <a:pt x="1401010" y="385011"/>
                    <a:pt x="1399748" y="364884"/>
                    <a:pt x="1411705" y="352927"/>
                  </a:cubicBezTo>
                  <a:cubicBezTo>
                    <a:pt x="1423662" y="340970"/>
                    <a:pt x="1445332" y="345585"/>
                    <a:pt x="1459832" y="336885"/>
                  </a:cubicBezTo>
                  <a:cubicBezTo>
                    <a:pt x="1569937" y="270821"/>
                    <a:pt x="1403706" y="334203"/>
                    <a:pt x="1540042" y="288758"/>
                  </a:cubicBezTo>
                  <a:cubicBezTo>
                    <a:pt x="1610093" y="218708"/>
                    <a:pt x="1560004" y="252290"/>
                    <a:pt x="1652337" y="224590"/>
                  </a:cubicBezTo>
                  <a:cubicBezTo>
                    <a:pt x="1684731" y="214872"/>
                    <a:pt x="1748590" y="192506"/>
                    <a:pt x="1748590" y="192506"/>
                  </a:cubicBezTo>
                  <a:cubicBezTo>
                    <a:pt x="1764632" y="181811"/>
                    <a:pt x="1781661" y="172466"/>
                    <a:pt x="1796716" y="160422"/>
                  </a:cubicBezTo>
                  <a:cubicBezTo>
                    <a:pt x="1808526" y="150974"/>
                    <a:pt x="1815831" y="136119"/>
                    <a:pt x="1828800" y="128337"/>
                  </a:cubicBezTo>
                  <a:cubicBezTo>
                    <a:pt x="1845239" y="118474"/>
                    <a:pt x="1929109" y="99249"/>
                    <a:pt x="1941095" y="96253"/>
                  </a:cubicBezTo>
                  <a:cubicBezTo>
                    <a:pt x="1986837" y="101335"/>
                    <a:pt x="2079851" y="101462"/>
                    <a:pt x="2133600" y="128337"/>
                  </a:cubicBezTo>
                  <a:cubicBezTo>
                    <a:pt x="2150845" y="136960"/>
                    <a:pt x="2166671" y="148378"/>
                    <a:pt x="2181726" y="160422"/>
                  </a:cubicBezTo>
                  <a:cubicBezTo>
                    <a:pt x="2193536" y="169870"/>
                    <a:pt x="2200283" y="185742"/>
                    <a:pt x="2213811" y="192506"/>
                  </a:cubicBezTo>
                  <a:cubicBezTo>
                    <a:pt x="2244060" y="207630"/>
                    <a:pt x="2310063" y="224590"/>
                    <a:pt x="2310063" y="224590"/>
                  </a:cubicBezTo>
                  <a:cubicBezTo>
                    <a:pt x="2320758" y="235285"/>
                    <a:pt x="2334366" y="243705"/>
                    <a:pt x="2342148" y="256674"/>
                  </a:cubicBezTo>
                  <a:cubicBezTo>
                    <a:pt x="2404628" y="360805"/>
                    <a:pt x="2308975" y="255584"/>
                    <a:pt x="2390274" y="336885"/>
                  </a:cubicBezTo>
                  <a:cubicBezTo>
                    <a:pt x="2433053" y="465221"/>
                    <a:pt x="2368885" y="315496"/>
                    <a:pt x="2454442" y="401053"/>
                  </a:cubicBezTo>
                  <a:cubicBezTo>
                    <a:pt x="2466399" y="413010"/>
                    <a:pt x="2456724" y="439350"/>
                    <a:pt x="2470484" y="449179"/>
                  </a:cubicBezTo>
                  <a:cubicBezTo>
                    <a:pt x="2498004" y="468836"/>
                    <a:pt x="2538597" y="462504"/>
                    <a:pt x="2566737" y="481264"/>
                  </a:cubicBezTo>
                  <a:cubicBezTo>
                    <a:pt x="2628933" y="522728"/>
                    <a:pt x="2596572" y="507251"/>
                    <a:pt x="2662990" y="529390"/>
                  </a:cubicBezTo>
                  <a:cubicBezTo>
                    <a:pt x="2700421" y="524043"/>
                    <a:pt x="2738083" y="520112"/>
                    <a:pt x="2775284" y="513348"/>
                  </a:cubicBezTo>
                  <a:cubicBezTo>
                    <a:pt x="2819601" y="505290"/>
                    <a:pt x="2846344" y="495009"/>
                    <a:pt x="2887579" y="481264"/>
                  </a:cubicBezTo>
                  <a:cubicBezTo>
                    <a:pt x="2898274" y="470569"/>
                    <a:pt x="2906135" y="455943"/>
                    <a:pt x="2919663" y="449179"/>
                  </a:cubicBezTo>
                  <a:cubicBezTo>
                    <a:pt x="2949912" y="434054"/>
                    <a:pt x="2987776" y="435855"/>
                    <a:pt x="3015916" y="417095"/>
                  </a:cubicBezTo>
                  <a:cubicBezTo>
                    <a:pt x="3031958" y="406400"/>
                    <a:pt x="3046424" y="392841"/>
                    <a:pt x="3064042" y="385011"/>
                  </a:cubicBezTo>
                  <a:cubicBezTo>
                    <a:pt x="3094947" y="371276"/>
                    <a:pt x="3132155" y="371687"/>
                    <a:pt x="3160295" y="352927"/>
                  </a:cubicBezTo>
                  <a:cubicBezTo>
                    <a:pt x="3176337" y="342232"/>
                    <a:pt x="3193782" y="333390"/>
                    <a:pt x="3208421" y="320843"/>
                  </a:cubicBezTo>
                  <a:cubicBezTo>
                    <a:pt x="3231388" y="301157"/>
                    <a:pt x="3272590" y="256674"/>
                    <a:pt x="3272590" y="256674"/>
                  </a:cubicBezTo>
                </a:path>
              </a:pathLst>
            </a:cu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手繪多邊形: 圖案 15">
              <a:extLst>
                <a:ext uri="{FF2B5EF4-FFF2-40B4-BE49-F238E27FC236}">
                  <a16:creationId xmlns:a16="http://schemas.microsoft.com/office/drawing/2014/main" id="{C562C9F7-EFF8-41E3-A5C5-B32A5C116307}"/>
                </a:ext>
              </a:extLst>
            </p:cNvPr>
            <p:cNvSpPr/>
            <p:nvPr/>
          </p:nvSpPr>
          <p:spPr>
            <a:xfrm>
              <a:off x="8459249" y="857451"/>
              <a:ext cx="3112168" cy="482866"/>
            </a:xfrm>
            <a:custGeom>
              <a:avLst/>
              <a:gdLst>
                <a:gd name="connsiteX0" fmla="*/ 0 w 3112168"/>
                <a:gd name="connsiteY0" fmla="*/ 0 h 482866"/>
                <a:gd name="connsiteX1" fmla="*/ 16042 w 3112168"/>
                <a:gd name="connsiteY1" fmla="*/ 80210 h 482866"/>
                <a:gd name="connsiteX2" fmla="*/ 176463 w 3112168"/>
                <a:gd name="connsiteY2" fmla="*/ 240631 h 482866"/>
                <a:gd name="connsiteX3" fmla="*/ 208547 w 3112168"/>
                <a:gd name="connsiteY3" fmla="*/ 272716 h 482866"/>
                <a:gd name="connsiteX4" fmla="*/ 304800 w 3112168"/>
                <a:gd name="connsiteY4" fmla="*/ 304800 h 482866"/>
                <a:gd name="connsiteX5" fmla="*/ 336884 w 3112168"/>
                <a:gd name="connsiteY5" fmla="*/ 352926 h 482866"/>
                <a:gd name="connsiteX6" fmla="*/ 433137 w 3112168"/>
                <a:gd name="connsiteY6" fmla="*/ 385010 h 482866"/>
                <a:gd name="connsiteX7" fmla="*/ 465221 w 3112168"/>
                <a:gd name="connsiteY7" fmla="*/ 417095 h 482866"/>
                <a:gd name="connsiteX8" fmla="*/ 593558 w 3112168"/>
                <a:gd name="connsiteY8" fmla="*/ 417095 h 482866"/>
                <a:gd name="connsiteX9" fmla="*/ 721894 w 3112168"/>
                <a:gd name="connsiteY9" fmla="*/ 288758 h 482866"/>
                <a:gd name="connsiteX10" fmla="*/ 753979 w 3112168"/>
                <a:gd name="connsiteY10" fmla="*/ 256673 h 482866"/>
                <a:gd name="connsiteX11" fmla="*/ 786063 w 3112168"/>
                <a:gd name="connsiteY11" fmla="*/ 208547 h 482866"/>
                <a:gd name="connsiteX12" fmla="*/ 834189 w 3112168"/>
                <a:gd name="connsiteY12" fmla="*/ 176463 h 482866"/>
                <a:gd name="connsiteX13" fmla="*/ 882315 w 3112168"/>
                <a:gd name="connsiteY13" fmla="*/ 128337 h 482866"/>
                <a:gd name="connsiteX14" fmla="*/ 978568 w 3112168"/>
                <a:gd name="connsiteY14" fmla="*/ 96252 h 482866"/>
                <a:gd name="connsiteX15" fmla="*/ 1026694 w 3112168"/>
                <a:gd name="connsiteY15" fmla="*/ 80210 h 482866"/>
                <a:gd name="connsiteX16" fmla="*/ 1219200 w 3112168"/>
                <a:gd name="connsiteY16" fmla="*/ 64168 h 482866"/>
                <a:gd name="connsiteX17" fmla="*/ 1315452 w 3112168"/>
                <a:gd name="connsiteY17" fmla="*/ 96252 h 482866"/>
                <a:gd name="connsiteX18" fmla="*/ 1363579 w 3112168"/>
                <a:gd name="connsiteY18" fmla="*/ 144379 h 482866"/>
                <a:gd name="connsiteX19" fmla="*/ 1411705 w 3112168"/>
                <a:gd name="connsiteY19" fmla="*/ 160421 h 482866"/>
                <a:gd name="connsiteX20" fmla="*/ 1491915 w 3112168"/>
                <a:gd name="connsiteY20" fmla="*/ 224589 h 482866"/>
                <a:gd name="connsiteX21" fmla="*/ 1556084 w 3112168"/>
                <a:gd name="connsiteY21" fmla="*/ 288758 h 482866"/>
                <a:gd name="connsiteX22" fmla="*/ 1652337 w 3112168"/>
                <a:gd name="connsiteY22" fmla="*/ 336884 h 482866"/>
                <a:gd name="connsiteX23" fmla="*/ 1684421 w 3112168"/>
                <a:gd name="connsiteY23" fmla="*/ 385010 h 482866"/>
                <a:gd name="connsiteX24" fmla="*/ 1764631 w 3112168"/>
                <a:gd name="connsiteY24" fmla="*/ 449179 h 482866"/>
                <a:gd name="connsiteX25" fmla="*/ 1812758 w 3112168"/>
                <a:gd name="connsiteY25" fmla="*/ 465221 h 482866"/>
                <a:gd name="connsiteX26" fmla="*/ 2021305 w 3112168"/>
                <a:gd name="connsiteY26" fmla="*/ 433137 h 482866"/>
                <a:gd name="connsiteX27" fmla="*/ 2101515 w 3112168"/>
                <a:gd name="connsiteY27" fmla="*/ 368968 h 482866"/>
                <a:gd name="connsiteX28" fmla="*/ 2165684 w 3112168"/>
                <a:gd name="connsiteY28" fmla="*/ 352926 h 482866"/>
                <a:gd name="connsiteX29" fmla="*/ 2310063 w 3112168"/>
                <a:gd name="connsiteY29" fmla="*/ 304800 h 482866"/>
                <a:gd name="connsiteX30" fmla="*/ 2358189 w 3112168"/>
                <a:gd name="connsiteY30" fmla="*/ 288758 h 482866"/>
                <a:gd name="connsiteX31" fmla="*/ 2406315 w 3112168"/>
                <a:gd name="connsiteY31" fmla="*/ 272716 h 482866"/>
                <a:gd name="connsiteX32" fmla="*/ 2422358 w 3112168"/>
                <a:gd name="connsiteY32" fmla="*/ 224589 h 482866"/>
                <a:gd name="connsiteX33" fmla="*/ 2518610 w 3112168"/>
                <a:gd name="connsiteY33" fmla="*/ 192505 h 482866"/>
                <a:gd name="connsiteX34" fmla="*/ 2855494 w 3112168"/>
                <a:gd name="connsiteY34" fmla="*/ 208547 h 482866"/>
                <a:gd name="connsiteX35" fmla="*/ 2919663 w 3112168"/>
                <a:gd name="connsiteY35" fmla="*/ 272716 h 482866"/>
                <a:gd name="connsiteX36" fmla="*/ 2967789 w 3112168"/>
                <a:gd name="connsiteY36" fmla="*/ 368968 h 482866"/>
                <a:gd name="connsiteX37" fmla="*/ 3015915 w 3112168"/>
                <a:gd name="connsiteY37" fmla="*/ 401052 h 482866"/>
                <a:gd name="connsiteX38" fmla="*/ 3048000 w 3112168"/>
                <a:gd name="connsiteY38" fmla="*/ 433137 h 482866"/>
                <a:gd name="connsiteX39" fmla="*/ 3112168 w 3112168"/>
                <a:gd name="connsiteY39" fmla="*/ 481263 h 482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12168" h="482866">
                  <a:moveTo>
                    <a:pt x="0" y="0"/>
                  </a:moveTo>
                  <a:cubicBezTo>
                    <a:pt x="5347" y="26737"/>
                    <a:pt x="4759" y="55388"/>
                    <a:pt x="16042" y="80210"/>
                  </a:cubicBezTo>
                  <a:cubicBezTo>
                    <a:pt x="87344" y="237076"/>
                    <a:pt x="62381" y="126545"/>
                    <a:pt x="176463" y="240631"/>
                  </a:cubicBezTo>
                  <a:cubicBezTo>
                    <a:pt x="187158" y="251326"/>
                    <a:pt x="195019" y="265952"/>
                    <a:pt x="208547" y="272716"/>
                  </a:cubicBezTo>
                  <a:cubicBezTo>
                    <a:pt x="238796" y="287841"/>
                    <a:pt x="304800" y="304800"/>
                    <a:pt x="304800" y="304800"/>
                  </a:cubicBezTo>
                  <a:cubicBezTo>
                    <a:pt x="315495" y="320842"/>
                    <a:pt x="320534" y="342708"/>
                    <a:pt x="336884" y="352926"/>
                  </a:cubicBezTo>
                  <a:cubicBezTo>
                    <a:pt x="365563" y="370850"/>
                    <a:pt x="433137" y="385010"/>
                    <a:pt x="433137" y="385010"/>
                  </a:cubicBezTo>
                  <a:cubicBezTo>
                    <a:pt x="443832" y="395705"/>
                    <a:pt x="452252" y="409313"/>
                    <a:pt x="465221" y="417095"/>
                  </a:cubicBezTo>
                  <a:cubicBezTo>
                    <a:pt x="514549" y="446692"/>
                    <a:pt x="536538" y="428499"/>
                    <a:pt x="593558" y="417095"/>
                  </a:cubicBezTo>
                  <a:lnTo>
                    <a:pt x="721894" y="288758"/>
                  </a:lnTo>
                  <a:cubicBezTo>
                    <a:pt x="732589" y="278063"/>
                    <a:pt x="745589" y="269258"/>
                    <a:pt x="753979" y="256673"/>
                  </a:cubicBezTo>
                  <a:cubicBezTo>
                    <a:pt x="764674" y="240631"/>
                    <a:pt x="772430" y="222180"/>
                    <a:pt x="786063" y="208547"/>
                  </a:cubicBezTo>
                  <a:cubicBezTo>
                    <a:pt x="799696" y="194914"/>
                    <a:pt x="819378" y="188806"/>
                    <a:pt x="834189" y="176463"/>
                  </a:cubicBezTo>
                  <a:cubicBezTo>
                    <a:pt x="851617" y="161939"/>
                    <a:pt x="862483" y="139355"/>
                    <a:pt x="882315" y="128337"/>
                  </a:cubicBezTo>
                  <a:cubicBezTo>
                    <a:pt x="911879" y="111913"/>
                    <a:pt x="946484" y="106947"/>
                    <a:pt x="978568" y="96252"/>
                  </a:cubicBezTo>
                  <a:lnTo>
                    <a:pt x="1026694" y="80210"/>
                  </a:lnTo>
                  <a:cubicBezTo>
                    <a:pt x="1093141" y="13765"/>
                    <a:pt x="1056659" y="33692"/>
                    <a:pt x="1219200" y="64168"/>
                  </a:cubicBezTo>
                  <a:cubicBezTo>
                    <a:pt x="1252440" y="70401"/>
                    <a:pt x="1315452" y="96252"/>
                    <a:pt x="1315452" y="96252"/>
                  </a:cubicBezTo>
                  <a:cubicBezTo>
                    <a:pt x="1331494" y="112294"/>
                    <a:pt x="1344702" y="131794"/>
                    <a:pt x="1363579" y="144379"/>
                  </a:cubicBezTo>
                  <a:cubicBezTo>
                    <a:pt x="1377649" y="153759"/>
                    <a:pt x="1398501" y="149858"/>
                    <a:pt x="1411705" y="160421"/>
                  </a:cubicBezTo>
                  <a:cubicBezTo>
                    <a:pt x="1515365" y="243349"/>
                    <a:pt x="1370949" y="184267"/>
                    <a:pt x="1491915" y="224589"/>
                  </a:cubicBezTo>
                  <a:cubicBezTo>
                    <a:pt x="1513305" y="245979"/>
                    <a:pt x="1527387" y="279192"/>
                    <a:pt x="1556084" y="288758"/>
                  </a:cubicBezTo>
                  <a:cubicBezTo>
                    <a:pt x="1622501" y="310897"/>
                    <a:pt x="1590140" y="295420"/>
                    <a:pt x="1652337" y="336884"/>
                  </a:cubicBezTo>
                  <a:cubicBezTo>
                    <a:pt x="1663032" y="352926"/>
                    <a:pt x="1672377" y="369955"/>
                    <a:pt x="1684421" y="385010"/>
                  </a:cubicBezTo>
                  <a:cubicBezTo>
                    <a:pt x="1704317" y="409880"/>
                    <a:pt x="1736836" y="435281"/>
                    <a:pt x="1764631" y="449179"/>
                  </a:cubicBezTo>
                  <a:cubicBezTo>
                    <a:pt x="1779756" y="456741"/>
                    <a:pt x="1796716" y="459874"/>
                    <a:pt x="1812758" y="465221"/>
                  </a:cubicBezTo>
                  <a:cubicBezTo>
                    <a:pt x="1822015" y="464295"/>
                    <a:pt x="1975055" y="460887"/>
                    <a:pt x="2021305" y="433137"/>
                  </a:cubicBezTo>
                  <a:cubicBezTo>
                    <a:pt x="2107547" y="381391"/>
                    <a:pt x="1989145" y="417126"/>
                    <a:pt x="2101515" y="368968"/>
                  </a:cubicBezTo>
                  <a:cubicBezTo>
                    <a:pt x="2121780" y="360283"/>
                    <a:pt x="2144566" y="359261"/>
                    <a:pt x="2165684" y="352926"/>
                  </a:cubicBezTo>
                  <a:cubicBezTo>
                    <a:pt x="2165696" y="352923"/>
                    <a:pt x="2285994" y="312823"/>
                    <a:pt x="2310063" y="304800"/>
                  </a:cubicBezTo>
                  <a:lnTo>
                    <a:pt x="2358189" y="288758"/>
                  </a:lnTo>
                  <a:lnTo>
                    <a:pt x="2406315" y="272716"/>
                  </a:lnTo>
                  <a:cubicBezTo>
                    <a:pt x="2411663" y="256674"/>
                    <a:pt x="2408598" y="234418"/>
                    <a:pt x="2422358" y="224589"/>
                  </a:cubicBezTo>
                  <a:cubicBezTo>
                    <a:pt x="2449878" y="204932"/>
                    <a:pt x="2518610" y="192505"/>
                    <a:pt x="2518610" y="192505"/>
                  </a:cubicBezTo>
                  <a:cubicBezTo>
                    <a:pt x="2630905" y="197852"/>
                    <a:pt x="2745255" y="186499"/>
                    <a:pt x="2855494" y="208547"/>
                  </a:cubicBezTo>
                  <a:cubicBezTo>
                    <a:pt x="2885156" y="214479"/>
                    <a:pt x="2919663" y="272716"/>
                    <a:pt x="2919663" y="272716"/>
                  </a:cubicBezTo>
                  <a:cubicBezTo>
                    <a:pt x="2932710" y="311858"/>
                    <a:pt x="2936691" y="337870"/>
                    <a:pt x="2967789" y="368968"/>
                  </a:cubicBezTo>
                  <a:cubicBezTo>
                    <a:pt x="2981422" y="382601"/>
                    <a:pt x="3000860" y="389008"/>
                    <a:pt x="3015915" y="401052"/>
                  </a:cubicBezTo>
                  <a:cubicBezTo>
                    <a:pt x="3027726" y="410501"/>
                    <a:pt x="3037305" y="422442"/>
                    <a:pt x="3048000" y="433137"/>
                  </a:cubicBezTo>
                  <a:cubicBezTo>
                    <a:pt x="3069115" y="496482"/>
                    <a:pt x="3047132" y="481263"/>
                    <a:pt x="3112168" y="481263"/>
                  </a:cubicBezTo>
                </a:path>
              </a:pathLst>
            </a:cu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7" name="手繪多邊形: 圖案 16">
            <a:extLst>
              <a:ext uri="{FF2B5EF4-FFF2-40B4-BE49-F238E27FC236}">
                <a16:creationId xmlns:a16="http://schemas.microsoft.com/office/drawing/2014/main" id="{7C07DBB7-0C84-41D0-8470-745E4DA0F9A3}"/>
              </a:ext>
            </a:extLst>
          </p:cNvPr>
          <p:cNvSpPr/>
          <p:nvPr/>
        </p:nvSpPr>
        <p:spPr>
          <a:xfrm>
            <a:off x="9000483" y="2510488"/>
            <a:ext cx="997234" cy="1044096"/>
          </a:xfrm>
          <a:custGeom>
            <a:avLst/>
            <a:gdLst>
              <a:gd name="connsiteX0" fmla="*/ 291381 w 997234"/>
              <a:gd name="connsiteY0" fmla="*/ 161780 h 1044096"/>
              <a:gd name="connsiteX1" fmla="*/ 371592 w 997234"/>
              <a:gd name="connsiteY1" fmla="*/ 129696 h 1044096"/>
              <a:gd name="connsiteX2" fmla="*/ 788686 w 997234"/>
              <a:gd name="connsiteY2" fmla="*/ 129696 h 1044096"/>
              <a:gd name="connsiteX3" fmla="*/ 884939 w 997234"/>
              <a:gd name="connsiteY3" fmla="*/ 177822 h 1044096"/>
              <a:gd name="connsiteX4" fmla="*/ 949107 w 997234"/>
              <a:gd name="connsiteY4" fmla="*/ 241991 h 1044096"/>
              <a:gd name="connsiteX5" fmla="*/ 997234 w 997234"/>
              <a:gd name="connsiteY5" fmla="*/ 418454 h 1044096"/>
              <a:gd name="connsiteX6" fmla="*/ 965149 w 997234"/>
              <a:gd name="connsiteY6" fmla="*/ 514706 h 1044096"/>
              <a:gd name="connsiteX7" fmla="*/ 868897 w 997234"/>
              <a:gd name="connsiteY7" fmla="*/ 546791 h 1044096"/>
              <a:gd name="connsiteX8" fmla="*/ 820771 w 997234"/>
              <a:gd name="connsiteY8" fmla="*/ 578875 h 1044096"/>
              <a:gd name="connsiteX9" fmla="*/ 724518 w 997234"/>
              <a:gd name="connsiteY9" fmla="*/ 610959 h 1044096"/>
              <a:gd name="connsiteX10" fmla="*/ 612223 w 997234"/>
              <a:gd name="connsiteY10" fmla="*/ 755338 h 1044096"/>
              <a:gd name="connsiteX11" fmla="*/ 580139 w 997234"/>
              <a:gd name="connsiteY11" fmla="*/ 851591 h 1044096"/>
              <a:gd name="connsiteX12" fmla="*/ 548055 w 997234"/>
              <a:gd name="connsiteY12" fmla="*/ 899717 h 1044096"/>
              <a:gd name="connsiteX13" fmla="*/ 532013 w 997234"/>
              <a:gd name="connsiteY13" fmla="*/ 947843 h 1044096"/>
              <a:gd name="connsiteX14" fmla="*/ 451802 w 997234"/>
              <a:gd name="connsiteY14" fmla="*/ 995970 h 1044096"/>
              <a:gd name="connsiteX15" fmla="*/ 355549 w 997234"/>
              <a:gd name="connsiteY15" fmla="*/ 1044096 h 1044096"/>
              <a:gd name="connsiteX16" fmla="*/ 211171 w 997234"/>
              <a:gd name="connsiteY16" fmla="*/ 1012012 h 1044096"/>
              <a:gd name="connsiteX17" fmla="*/ 163044 w 997234"/>
              <a:gd name="connsiteY17" fmla="*/ 979928 h 1044096"/>
              <a:gd name="connsiteX18" fmla="*/ 66792 w 997234"/>
              <a:gd name="connsiteY18" fmla="*/ 931801 h 1044096"/>
              <a:gd name="connsiteX19" fmla="*/ 50749 w 997234"/>
              <a:gd name="connsiteY19" fmla="*/ 883675 h 1044096"/>
              <a:gd name="connsiteX20" fmla="*/ 2623 w 997234"/>
              <a:gd name="connsiteY20" fmla="*/ 867633 h 1044096"/>
              <a:gd name="connsiteX21" fmla="*/ 18665 w 997234"/>
              <a:gd name="connsiteY21" fmla="*/ 819506 h 1044096"/>
              <a:gd name="connsiteX22" fmla="*/ 114918 w 997234"/>
              <a:gd name="connsiteY22" fmla="*/ 787422 h 1044096"/>
              <a:gd name="connsiteX23" fmla="*/ 243255 w 997234"/>
              <a:gd name="connsiteY23" fmla="*/ 755338 h 1044096"/>
              <a:gd name="connsiteX24" fmla="*/ 275339 w 997234"/>
              <a:gd name="connsiteY24" fmla="*/ 707212 h 1044096"/>
              <a:gd name="connsiteX25" fmla="*/ 211171 w 997234"/>
              <a:gd name="connsiteY25" fmla="*/ 610959 h 1044096"/>
              <a:gd name="connsiteX26" fmla="*/ 34707 w 997234"/>
              <a:gd name="connsiteY26" fmla="*/ 627001 h 1044096"/>
              <a:gd name="connsiteX27" fmla="*/ 18665 w 997234"/>
              <a:gd name="connsiteY27" fmla="*/ 578875 h 1044096"/>
              <a:gd name="connsiteX28" fmla="*/ 66792 w 997234"/>
              <a:gd name="connsiteY28" fmla="*/ 386370 h 1044096"/>
              <a:gd name="connsiteX29" fmla="*/ 82834 w 997234"/>
              <a:gd name="connsiteY29" fmla="*/ 322201 h 1044096"/>
              <a:gd name="connsiteX30" fmla="*/ 66792 w 997234"/>
              <a:gd name="connsiteY30" fmla="*/ 161780 h 1044096"/>
              <a:gd name="connsiteX31" fmla="*/ 34707 w 997234"/>
              <a:gd name="connsiteY31" fmla="*/ 65528 h 1044096"/>
              <a:gd name="connsiteX32" fmla="*/ 50749 w 997234"/>
              <a:gd name="connsiteY32" fmla="*/ 1359 h 1044096"/>
              <a:gd name="connsiteX33" fmla="*/ 147002 w 997234"/>
              <a:gd name="connsiteY33" fmla="*/ 33443 h 1044096"/>
              <a:gd name="connsiteX34" fmla="*/ 163044 w 997234"/>
              <a:gd name="connsiteY34" fmla="*/ 81570 h 1044096"/>
              <a:gd name="connsiteX35" fmla="*/ 259297 w 997234"/>
              <a:gd name="connsiteY35" fmla="*/ 145738 h 1044096"/>
              <a:gd name="connsiteX36" fmla="*/ 291381 w 997234"/>
              <a:gd name="connsiteY36" fmla="*/ 225949 h 1044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997234" h="1044096">
                <a:moveTo>
                  <a:pt x="291381" y="161780"/>
                </a:moveTo>
                <a:cubicBezTo>
                  <a:pt x="318118" y="151085"/>
                  <a:pt x="343655" y="136680"/>
                  <a:pt x="371592" y="129696"/>
                </a:cubicBezTo>
                <a:cubicBezTo>
                  <a:pt x="509190" y="95297"/>
                  <a:pt x="649046" y="122347"/>
                  <a:pt x="788686" y="129696"/>
                </a:cubicBezTo>
                <a:cubicBezTo>
                  <a:pt x="820390" y="140264"/>
                  <a:pt x="862322" y="149551"/>
                  <a:pt x="884939" y="177822"/>
                </a:cubicBezTo>
                <a:cubicBezTo>
                  <a:pt x="947163" y="255602"/>
                  <a:pt x="844105" y="206990"/>
                  <a:pt x="949107" y="241991"/>
                </a:cubicBezTo>
                <a:cubicBezTo>
                  <a:pt x="985293" y="386733"/>
                  <a:pt x="967248" y="328495"/>
                  <a:pt x="997234" y="418454"/>
                </a:cubicBezTo>
                <a:cubicBezTo>
                  <a:pt x="986539" y="450538"/>
                  <a:pt x="997233" y="504011"/>
                  <a:pt x="965149" y="514706"/>
                </a:cubicBezTo>
                <a:cubicBezTo>
                  <a:pt x="933065" y="525401"/>
                  <a:pt x="897037" y="528031"/>
                  <a:pt x="868897" y="546791"/>
                </a:cubicBezTo>
                <a:cubicBezTo>
                  <a:pt x="852855" y="557486"/>
                  <a:pt x="838389" y="571045"/>
                  <a:pt x="820771" y="578875"/>
                </a:cubicBezTo>
                <a:cubicBezTo>
                  <a:pt x="789866" y="592610"/>
                  <a:pt x="724518" y="610959"/>
                  <a:pt x="724518" y="610959"/>
                </a:cubicBezTo>
                <a:cubicBezTo>
                  <a:pt x="682994" y="652483"/>
                  <a:pt x="631411" y="697774"/>
                  <a:pt x="612223" y="755338"/>
                </a:cubicBezTo>
                <a:cubicBezTo>
                  <a:pt x="601528" y="787422"/>
                  <a:pt x="598899" y="823451"/>
                  <a:pt x="580139" y="851591"/>
                </a:cubicBezTo>
                <a:cubicBezTo>
                  <a:pt x="569444" y="867633"/>
                  <a:pt x="556677" y="882472"/>
                  <a:pt x="548055" y="899717"/>
                </a:cubicBezTo>
                <a:cubicBezTo>
                  <a:pt x="540493" y="914842"/>
                  <a:pt x="540713" y="933343"/>
                  <a:pt x="532013" y="947843"/>
                </a:cubicBezTo>
                <a:cubicBezTo>
                  <a:pt x="505155" y="992607"/>
                  <a:pt x="495066" y="974338"/>
                  <a:pt x="451802" y="995970"/>
                </a:cubicBezTo>
                <a:cubicBezTo>
                  <a:pt x="327413" y="1058165"/>
                  <a:pt x="476515" y="1003775"/>
                  <a:pt x="355549" y="1044096"/>
                </a:cubicBezTo>
                <a:cubicBezTo>
                  <a:pt x="341273" y="1041241"/>
                  <a:pt x="230994" y="1020508"/>
                  <a:pt x="211171" y="1012012"/>
                </a:cubicBezTo>
                <a:cubicBezTo>
                  <a:pt x="193450" y="1004417"/>
                  <a:pt x="180289" y="988551"/>
                  <a:pt x="163044" y="979928"/>
                </a:cubicBezTo>
                <a:cubicBezTo>
                  <a:pt x="30215" y="913513"/>
                  <a:pt x="204709" y="1023746"/>
                  <a:pt x="66792" y="931801"/>
                </a:cubicBezTo>
                <a:cubicBezTo>
                  <a:pt x="61444" y="915759"/>
                  <a:pt x="62706" y="895632"/>
                  <a:pt x="50749" y="883675"/>
                </a:cubicBezTo>
                <a:cubicBezTo>
                  <a:pt x="38792" y="871718"/>
                  <a:pt x="10185" y="882758"/>
                  <a:pt x="2623" y="867633"/>
                </a:cubicBezTo>
                <a:cubicBezTo>
                  <a:pt x="-4939" y="852508"/>
                  <a:pt x="4905" y="829335"/>
                  <a:pt x="18665" y="819506"/>
                </a:cubicBezTo>
                <a:cubicBezTo>
                  <a:pt x="46185" y="799849"/>
                  <a:pt x="82834" y="798117"/>
                  <a:pt x="114918" y="787422"/>
                </a:cubicBezTo>
                <a:cubicBezTo>
                  <a:pt x="188913" y="762757"/>
                  <a:pt x="146461" y="774697"/>
                  <a:pt x="243255" y="755338"/>
                </a:cubicBezTo>
                <a:cubicBezTo>
                  <a:pt x="253950" y="739296"/>
                  <a:pt x="272612" y="726298"/>
                  <a:pt x="275339" y="707212"/>
                </a:cubicBezTo>
                <a:cubicBezTo>
                  <a:pt x="284347" y="644156"/>
                  <a:pt x="251648" y="637944"/>
                  <a:pt x="211171" y="610959"/>
                </a:cubicBezTo>
                <a:cubicBezTo>
                  <a:pt x="152350" y="616306"/>
                  <a:pt x="92967" y="636711"/>
                  <a:pt x="34707" y="627001"/>
                </a:cubicBezTo>
                <a:cubicBezTo>
                  <a:pt x="18027" y="624221"/>
                  <a:pt x="18665" y="595785"/>
                  <a:pt x="18665" y="578875"/>
                </a:cubicBezTo>
                <a:cubicBezTo>
                  <a:pt x="18665" y="494913"/>
                  <a:pt x="46881" y="466014"/>
                  <a:pt x="66792" y="386370"/>
                </a:cubicBezTo>
                <a:lnTo>
                  <a:pt x="82834" y="322201"/>
                </a:lnTo>
                <a:cubicBezTo>
                  <a:pt x="77487" y="268727"/>
                  <a:pt x="76696" y="214600"/>
                  <a:pt x="66792" y="161780"/>
                </a:cubicBezTo>
                <a:cubicBezTo>
                  <a:pt x="60559" y="128540"/>
                  <a:pt x="34707" y="65528"/>
                  <a:pt x="34707" y="65528"/>
                </a:cubicBezTo>
                <a:cubicBezTo>
                  <a:pt x="40054" y="44138"/>
                  <a:pt x="29549" y="7416"/>
                  <a:pt x="50749" y="1359"/>
                </a:cubicBezTo>
                <a:cubicBezTo>
                  <a:pt x="83268" y="-7932"/>
                  <a:pt x="147002" y="33443"/>
                  <a:pt x="147002" y="33443"/>
                </a:cubicBezTo>
                <a:cubicBezTo>
                  <a:pt x="152349" y="49485"/>
                  <a:pt x="151087" y="69613"/>
                  <a:pt x="163044" y="81570"/>
                </a:cubicBezTo>
                <a:cubicBezTo>
                  <a:pt x="190310" y="108836"/>
                  <a:pt x="259297" y="145738"/>
                  <a:pt x="259297" y="145738"/>
                </a:cubicBezTo>
                <a:cubicBezTo>
                  <a:pt x="297314" y="202763"/>
                  <a:pt x="291381" y="174584"/>
                  <a:pt x="291381" y="225949"/>
                </a:cubicBezTo>
              </a:path>
            </a:pathLst>
          </a:cu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5" name="手繪多邊形: 圖案 24">
            <a:extLst>
              <a:ext uri="{FF2B5EF4-FFF2-40B4-BE49-F238E27FC236}">
                <a16:creationId xmlns:a16="http://schemas.microsoft.com/office/drawing/2014/main" id="{01F8152D-EA86-4FED-9190-68A7AA6C75FA}"/>
              </a:ext>
            </a:extLst>
          </p:cNvPr>
          <p:cNvSpPr/>
          <p:nvPr/>
        </p:nvSpPr>
        <p:spPr>
          <a:xfrm>
            <a:off x="7570184" y="3584750"/>
            <a:ext cx="1210235" cy="181599"/>
          </a:xfrm>
          <a:custGeom>
            <a:avLst/>
            <a:gdLst>
              <a:gd name="connsiteX0" fmla="*/ 0 w 1210235"/>
              <a:gd name="connsiteY0" fmla="*/ 128981 h 181599"/>
              <a:gd name="connsiteX1" fmla="*/ 417095 w 1210235"/>
              <a:gd name="connsiteY1" fmla="*/ 644 h 181599"/>
              <a:gd name="connsiteX2" fmla="*/ 705853 w 1210235"/>
              <a:gd name="connsiteY2" fmla="*/ 177107 h 181599"/>
              <a:gd name="connsiteX3" fmla="*/ 1155032 w 1210235"/>
              <a:gd name="connsiteY3" fmla="*/ 128981 h 181599"/>
              <a:gd name="connsiteX4" fmla="*/ 1187116 w 1210235"/>
              <a:gd name="connsiteY4" fmla="*/ 128981 h 181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0235" h="181599">
                <a:moveTo>
                  <a:pt x="0" y="128981"/>
                </a:moveTo>
                <a:cubicBezTo>
                  <a:pt x="149726" y="60802"/>
                  <a:pt x="299453" y="-7377"/>
                  <a:pt x="417095" y="644"/>
                </a:cubicBezTo>
                <a:cubicBezTo>
                  <a:pt x="534737" y="8665"/>
                  <a:pt x="582864" y="155718"/>
                  <a:pt x="705853" y="177107"/>
                </a:cubicBezTo>
                <a:cubicBezTo>
                  <a:pt x="828843" y="198497"/>
                  <a:pt x="1074822" y="137002"/>
                  <a:pt x="1155032" y="128981"/>
                </a:cubicBezTo>
                <a:cubicBezTo>
                  <a:pt x="1235243" y="120960"/>
                  <a:pt x="1211179" y="124970"/>
                  <a:pt x="1187116" y="128981"/>
                </a:cubicBezTo>
              </a:path>
            </a:pathLst>
          </a:cu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27" name="直線接點 26">
            <a:extLst>
              <a:ext uri="{FF2B5EF4-FFF2-40B4-BE49-F238E27FC236}">
                <a16:creationId xmlns:a16="http://schemas.microsoft.com/office/drawing/2014/main" id="{51C191E2-1F1C-42E5-B115-20911FC1E6B3}"/>
              </a:ext>
            </a:extLst>
          </p:cNvPr>
          <p:cNvCxnSpPr/>
          <p:nvPr/>
        </p:nvCxnSpPr>
        <p:spPr>
          <a:xfrm flipV="1">
            <a:off x="7873276" y="3335916"/>
            <a:ext cx="0" cy="281955"/>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8" name="直線接點 27">
            <a:extLst>
              <a:ext uri="{FF2B5EF4-FFF2-40B4-BE49-F238E27FC236}">
                <a16:creationId xmlns:a16="http://schemas.microsoft.com/office/drawing/2014/main" id="{9F6BD832-4D88-41F6-BFCE-C9C465ECF556}"/>
              </a:ext>
            </a:extLst>
          </p:cNvPr>
          <p:cNvCxnSpPr/>
          <p:nvPr/>
        </p:nvCxnSpPr>
        <p:spPr>
          <a:xfrm flipV="1">
            <a:off x="8094346" y="3365247"/>
            <a:ext cx="0" cy="281955"/>
          </a:xfrm>
          <a:prstGeom prst="line">
            <a:avLst/>
          </a:prstGeom>
          <a:ln w="571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id="{7BC02DB8-BB9F-4BD1-A574-991E3572756C}"/>
              </a:ext>
            </a:extLst>
          </p:cNvPr>
          <p:cNvCxnSpPr/>
          <p:nvPr/>
        </p:nvCxnSpPr>
        <p:spPr>
          <a:xfrm flipV="1">
            <a:off x="8262703" y="3460939"/>
            <a:ext cx="0" cy="281955"/>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0" name="直線接點 29">
            <a:extLst>
              <a:ext uri="{FF2B5EF4-FFF2-40B4-BE49-F238E27FC236}">
                <a16:creationId xmlns:a16="http://schemas.microsoft.com/office/drawing/2014/main" id="{E16E8FDF-9067-462B-B18E-73CF4C0BBDEE}"/>
              </a:ext>
            </a:extLst>
          </p:cNvPr>
          <p:cNvCxnSpPr>
            <a:cxnSpLocks/>
          </p:cNvCxnSpPr>
          <p:nvPr/>
        </p:nvCxnSpPr>
        <p:spPr>
          <a:xfrm flipH="1" flipV="1">
            <a:off x="8454698" y="3460939"/>
            <a:ext cx="1" cy="289457"/>
          </a:xfrm>
          <a:prstGeom prst="line">
            <a:avLst/>
          </a:prstGeom>
          <a:ln w="57150">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直線接點 30">
            <a:extLst>
              <a:ext uri="{FF2B5EF4-FFF2-40B4-BE49-F238E27FC236}">
                <a16:creationId xmlns:a16="http://schemas.microsoft.com/office/drawing/2014/main" id="{9D05877E-41B8-44A6-843A-329C23567A6A}"/>
              </a:ext>
            </a:extLst>
          </p:cNvPr>
          <p:cNvCxnSpPr/>
          <p:nvPr/>
        </p:nvCxnSpPr>
        <p:spPr>
          <a:xfrm flipV="1">
            <a:off x="8646694" y="3429000"/>
            <a:ext cx="0" cy="281955"/>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2" name="直線接點 31">
            <a:extLst>
              <a:ext uri="{FF2B5EF4-FFF2-40B4-BE49-F238E27FC236}">
                <a16:creationId xmlns:a16="http://schemas.microsoft.com/office/drawing/2014/main" id="{DC4F7BBC-0692-430A-A2B4-22E884F807E7}"/>
              </a:ext>
            </a:extLst>
          </p:cNvPr>
          <p:cNvCxnSpPr/>
          <p:nvPr/>
        </p:nvCxnSpPr>
        <p:spPr>
          <a:xfrm flipV="1">
            <a:off x="8786998" y="3451375"/>
            <a:ext cx="0" cy="281955"/>
          </a:xfrm>
          <a:prstGeom prst="line">
            <a:avLst/>
          </a:prstGeom>
          <a:ln w="571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35" name="箭號: 向右 34">
            <a:extLst>
              <a:ext uri="{FF2B5EF4-FFF2-40B4-BE49-F238E27FC236}">
                <a16:creationId xmlns:a16="http://schemas.microsoft.com/office/drawing/2014/main" id="{1D4EBBB9-526C-4352-8BCF-5199F64019FB}"/>
              </a:ext>
            </a:extLst>
          </p:cNvPr>
          <p:cNvSpPr/>
          <p:nvPr/>
        </p:nvSpPr>
        <p:spPr>
          <a:xfrm>
            <a:off x="994612" y="2672542"/>
            <a:ext cx="1042736" cy="8820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文字方塊 35">
            <a:extLst>
              <a:ext uri="{FF2B5EF4-FFF2-40B4-BE49-F238E27FC236}">
                <a16:creationId xmlns:a16="http://schemas.microsoft.com/office/drawing/2014/main" id="{4B317438-3955-41FF-A172-F648A7A9C8EF}"/>
              </a:ext>
            </a:extLst>
          </p:cNvPr>
          <p:cNvSpPr txBox="1"/>
          <p:nvPr/>
        </p:nvSpPr>
        <p:spPr>
          <a:xfrm>
            <a:off x="2216104" y="2893605"/>
            <a:ext cx="3994483" cy="646331"/>
          </a:xfrm>
          <a:prstGeom prst="rect">
            <a:avLst/>
          </a:prstGeom>
          <a:noFill/>
        </p:spPr>
        <p:txBody>
          <a:bodyPr wrap="square" rtlCol="0">
            <a:spAutoFit/>
          </a:bodyPr>
          <a:lstStyle/>
          <a:p>
            <a:r>
              <a:rPr lang="en-US" altLang="zh-TW" sz="3600" dirty="0"/>
              <a:t>Controlled cytokine</a:t>
            </a:r>
          </a:p>
        </p:txBody>
      </p:sp>
      <p:sp>
        <p:nvSpPr>
          <p:cNvPr id="37" name="箭號: 向右 36">
            <a:extLst>
              <a:ext uri="{FF2B5EF4-FFF2-40B4-BE49-F238E27FC236}">
                <a16:creationId xmlns:a16="http://schemas.microsoft.com/office/drawing/2014/main" id="{4A40494E-2D84-4FD0-A328-F8DBBF11FDD0}"/>
              </a:ext>
            </a:extLst>
          </p:cNvPr>
          <p:cNvSpPr/>
          <p:nvPr/>
        </p:nvSpPr>
        <p:spPr>
          <a:xfrm>
            <a:off x="994612" y="3807217"/>
            <a:ext cx="1042736" cy="8820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8" name="文字方塊 37">
            <a:extLst>
              <a:ext uri="{FF2B5EF4-FFF2-40B4-BE49-F238E27FC236}">
                <a16:creationId xmlns:a16="http://schemas.microsoft.com/office/drawing/2014/main" id="{8A0C7756-722E-4D88-992E-B241A57E78F2}"/>
              </a:ext>
            </a:extLst>
          </p:cNvPr>
          <p:cNvSpPr txBox="1"/>
          <p:nvPr/>
        </p:nvSpPr>
        <p:spPr>
          <a:xfrm>
            <a:off x="2193760" y="3847781"/>
            <a:ext cx="4672261" cy="646331"/>
          </a:xfrm>
          <a:prstGeom prst="rect">
            <a:avLst/>
          </a:prstGeom>
          <a:noFill/>
        </p:spPr>
        <p:txBody>
          <a:bodyPr wrap="square" rtlCol="0">
            <a:spAutoFit/>
          </a:bodyPr>
          <a:lstStyle/>
          <a:p>
            <a:r>
              <a:rPr lang="en-US" altLang="zh-TW" sz="3600" dirty="0"/>
              <a:t>Avoid Cytokine storm</a:t>
            </a:r>
            <a:endParaRPr lang="zh-TW" altLang="en-US" sz="3600" dirty="0"/>
          </a:p>
        </p:txBody>
      </p:sp>
      <p:grpSp>
        <p:nvGrpSpPr>
          <p:cNvPr id="39" name="群組 38">
            <a:extLst>
              <a:ext uri="{FF2B5EF4-FFF2-40B4-BE49-F238E27FC236}">
                <a16:creationId xmlns:a16="http://schemas.microsoft.com/office/drawing/2014/main" id="{E8AC1588-61A0-419C-ABB1-1B4903780CE0}"/>
              </a:ext>
            </a:extLst>
          </p:cNvPr>
          <p:cNvGrpSpPr/>
          <p:nvPr/>
        </p:nvGrpSpPr>
        <p:grpSpPr>
          <a:xfrm rot="16200000">
            <a:off x="10301309" y="3528366"/>
            <a:ext cx="858303" cy="814018"/>
            <a:chOff x="6978316" y="3382099"/>
            <a:chExt cx="1472494" cy="1496549"/>
          </a:xfrm>
        </p:grpSpPr>
        <p:sp>
          <p:nvSpPr>
            <p:cNvPr id="40" name="橢圓 39">
              <a:extLst>
                <a:ext uri="{FF2B5EF4-FFF2-40B4-BE49-F238E27FC236}">
                  <a16:creationId xmlns:a16="http://schemas.microsoft.com/office/drawing/2014/main" id="{658C3733-9B9D-4D05-BFBB-AAB12CE96E1F}"/>
                </a:ext>
              </a:extLst>
            </p:cNvPr>
            <p:cNvSpPr/>
            <p:nvPr/>
          </p:nvSpPr>
          <p:spPr>
            <a:xfrm>
              <a:off x="6978316" y="3812564"/>
              <a:ext cx="1104702" cy="10660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41" name="直線接點 40">
              <a:extLst>
                <a:ext uri="{FF2B5EF4-FFF2-40B4-BE49-F238E27FC236}">
                  <a16:creationId xmlns:a16="http://schemas.microsoft.com/office/drawing/2014/main" id="{35B4362D-68EA-4C9F-A401-B5EFDF07AFBE}"/>
                </a:ext>
              </a:extLst>
            </p:cNvPr>
            <p:cNvCxnSpPr>
              <a:cxnSpLocks/>
              <a:stCxn id="40" idx="7"/>
            </p:cNvCxnSpPr>
            <p:nvPr/>
          </p:nvCxnSpPr>
          <p:spPr>
            <a:xfrm flipV="1">
              <a:off x="7921238" y="3733555"/>
              <a:ext cx="230340" cy="235133"/>
            </a:xfrm>
            <a:prstGeom prst="line">
              <a:avLst/>
            </a:prstGeom>
            <a:ln w="76200"/>
          </p:spPr>
          <p:style>
            <a:lnRef idx="3">
              <a:schemeClr val="dk1"/>
            </a:lnRef>
            <a:fillRef idx="0">
              <a:schemeClr val="dk1"/>
            </a:fillRef>
            <a:effectRef idx="2">
              <a:schemeClr val="dk1"/>
            </a:effectRef>
            <a:fontRef idx="minor">
              <a:schemeClr val="tx1"/>
            </a:fontRef>
          </p:style>
        </p:cxnSp>
        <p:cxnSp>
          <p:nvCxnSpPr>
            <p:cNvPr id="42" name="直線接點 41">
              <a:extLst>
                <a:ext uri="{FF2B5EF4-FFF2-40B4-BE49-F238E27FC236}">
                  <a16:creationId xmlns:a16="http://schemas.microsoft.com/office/drawing/2014/main" id="{D204291D-24ED-4045-92DF-6291E1F0DB6D}"/>
                </a:ext>
              </a:extLst>
            </p:cNvPr>
            <p:cNvCxnSpPr>
              <a:cxnSpLocks/>
            </p:cNvCxnSpPr>
            <p:nvPr/>
          </p:nvCxnSpPr>
          <p:spPr>
            <a:xfrm flipV="1">
              <a:off x="8151578" y="3382099"/>
              <a:ext cx="35574" cy="292744"/>
            </a:xfrm>
            <a:prstGeom prst="line">
              <a:avLst/>
            </a:prstGeom>
            <a:ln w="76200"/>
          </p:spPr>
          <p:style>
            <a:lnRef idx="3">
              <a:schemeClr val="dk1"/>
            </a:lnRef>
            <a:fillRef idx="0">
              <a:schemeClr val="dk1"/>
            </a:fillRef>
            <a:effectRef idx="2">
              <a:schemeClr val="dk1"/>
            </a:effectRef>
            <a:fontRef idx="minor">
              <a:schemeClr val="tx1"/>
            </a:fontRef>
          </p:style>
        </p:cxnSp>
        <p:cxnSp>
          <p:nvCxnSpPr>
            <p:cNvPr id="43" name="直線接點 42">
              <a:extLst>
                <a:ext uri="{FF2B5EF4-FFF2-40B4-BE49-F238E27FC236}">
                  <a16:creationId xmlns:a16="http://schemas.microsoft.com/office/drawing/2014/main" id="{195FC4EA-75F6-40CF-B3A3-A6546A4375DA}"/>
                </a:ext>
              </a:extLst>
            </p:cNvPr>
            <p:cNvCxnSpPr>
              <a:cxnSpLocks/>
            </p:cNvCxnSpPr>
            <p:nvPr/>
          </p:nvCxnSpPr>
          <p:spPr>
            <a:xfrm flipV="1">
              <a:off x="8101673" y="3674843"/>
              <a:ext cx="349137" cy="58712"/>
            </a:xfrm>
            <a:prstGeom prst="line">
              <a:avLst/>
            </a:prstGeom>
            <a:ln w="76200"/>
          </p:spPr>
          <p:style>
            <a:lnRef idx="3">
              <a:schemeClr val="dk1"/>
            </a:lnRef>
            <a:fillRef idx="0">
              <a:schemeClr val="dk1"/>
            </a:fillRef>
            <a:effectRef idx="2">
              <a:schemeClr val="dk1"/>
            </a:effectRef>
            <a:fontRef idx="minor">
              <a:schemeClr val="tx1"/>
            </a:fontRef>
          </p:style>
        </p:cxnSp>
      </p:grpSp>
      <p:sp>
        <p:nvSpPr>
          <p:cNvPr id="44" name="等腰三角形 43">
            <a:extLst>
              <a:ext uri="{FF2B5EF4-FFF2-40B4-BE49-F238E27FC236}">
                <a16:creationId xmlns:a16="http://schemas.microsoft.com/office/drawing/2014/main" id="{07AAC8BD-8A39-4A59-B056-7058F4B2BECE}"/>
              </a:ext>
            </a:extLst>
          </p:cNvPr>
          <p:cNvSpPr/>
          <p:nvPr/>
        </p:nvSpPr>
        <p:spPr>
          <a:xfrm>
            <a:off x="10081090" y="3113563"/>
            <a:ext cx="270415" cy="24591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5" name="矩形 44">
            <a:extLst>
              <a:ext uri="{FF2B5EF4-FFF2-40B4-BE49-F238E27FC236}">
                <a16:creationId xmlns:a16="http://schemas.microsoft.com/office/drawing/2014/main" id="{E0AF38E0-CD2F-4665-A317-C18D2A1D92FF}"/>
              </a:ext>
            </a:extLst>
          </p:cNvPr>
          <p:cNvSpPr/>
          <p:nvPr/>
        </p:nvSpPr>
        <p:spPr>
          <a:xfrm>
            <a:off x="2115247" y="2789067"/>
            <a:ext cx="3999343" cy="894902"/>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6" name="文字方塊 45">
            <a:extLst>
              <a:ext uri="{FF2B5EF4-FFF2-40B4-BE49-F238E27FC236}">
                <a16:creationId xmlns:a16="http://schemas.microsoft.com/office/drawing/2014/main" id="{65D51BD3-0C49-4E43-9ECC-F06C510F0998}"/>
              </a:ext>
            </a:extLst>
          </p:cNvPr>
          <p:cNvSpPr txBox="1"/>
          <p:nvPr/>
        </p:nvSpPr>
        <p:spPr>
          <a:xfrm>
            <a:off x="3494632" y="4412208"/>
            <a:ext cx="4378644" cy="1200329"/>
          </a:xfrm>
          <a:prstGeom prst="rect">
            <a:avLst/>
          </a:prstGeom>
          <a:noFill/>
        </p:spPr>
        <p:txBody>
          <a:bodyPr wrap="square" rtlCol="0">
            <a:spAutoFit/>
          </a:bodyPr>
          <a:lstStyle/>
          <a:p>
            <a:r>
              <a:rPr lang="en-US" altLang="zh-TW" sz="7200" dirty="0"/>
              <a:t>By </a:t>
            </a:r>
            <a:r>
              <a:rPr lang="en-US" altLang="zh-TW" sz="7200" dirty="0" err="1"/>
              <a:t>Biobrick</a:t>
            </a:r>
            <a:endParaRPr lang="zh-TW" altLang="en-US" sz="7200" dirty="0"/>
          </a:p>
        </p:txBody>
      </p:sp>
      <p:sp>
        <p:nvSpPr>
          <p:cNvPr id="4" name="投影片編號版面配置區 3"/>
          <p:cNvSpPr>
            <a:spLocks noGrp="1"/>
          </p:cNvSpPr>
          <p:nvPr>
            <p:ph type="sldNum" sz="quarter" idx="12"/>
          </p:nvPr>
        </p:nvSpPr>
        <p:spPr/>
        <p:txBody>
          <a:bodyPr/>
          <a:lstStyle/>
          <a:p>
            <a:fld id="{5AEB807D-E1C8-4627-915B-A220824D33E4}" type="slidenum">
              <a:rPr lang="zh-TW" altLang="en-US" smtClean="0"/>
              <a:pPr/>
              <a:t>4</a:t>
            </a:fld>
            <a:endParaRPr lang="zh-TW" altLang="en-US" dirty="0"/>
          </a:p>
        </p:txBody>
      </p:sp>
    </p:spTree>
    <p:extLst>
      <p:ext uri="{BB962C8B-B14F-4D97-AF65-F5344CB8AC3E}">
        <p14:creationId xmlns:p14="http://schemas.microsoft.com/office/powerpoint/2010/main" val="182352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fill="hold"/>
                                        <p:tgtEl>
                                          <p:spTgt spid="35"/>
                                        </p:tgtEl>
                                        <p:attrNameLst>
                                          <p:attrName>ppt_x</p:attrName>
                                        </p:attrNameLst>
                                      </p:cBhvr>
                                      <p:tavLst>
                                        <p:tav tm="0">
                                          <p:val>
                                            <p:strVal val="0-#ppt_w/2"/>
                                          </p:val>
                                        </p:tav>
                                        <p:tav tm="100000">
                                          <p:val>
                                            <p:strVal val="#ppt_x"/>
                                          </p:val>
                                        </p:tav>
                                      </p:tavLst>
                                    </p:anim>
                                    <p:anim calcmode="lin" valueType="num">
                                      <p:cBhvr additive="base">
                                        <p:cTn id="8" dur="500" fill="hold"/>
                                        <p:tgtEl>
                                          <p:spTgt spid="35"/>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fill="hold" grpId="0" nodeType="clickEffect">
                                  <p:stCondLst>
                                    <p:cond delay="0"/>
                                  </p:stCondLst>
                                  <p:childTnLst>
                                    <p:set>
                                      <p:cBhvr>
                                        <p:cTn id="15" dur="1" fill="hold">
                                          <p:stCondLst>
                                            <p:cond delay="0"/>
                                          </p:stCondLst>
                                        </p:cTn>
                                        <p:tgtEl>
                                          <p:spTgt spid="37"/>
                                        </p:tgtEl>
                                        <p:attrNameLst>
                                          <p:attrName>style.visibility</p:attrName>
                                        </p:attrNameLst>
                                      </p:cBhvr>
                                      <p:to>
                                        <p:strVal val="visible"/>
                                      </p:to>
                                    </p:set>
                                    <p:anim calcmode="lin" valueType="num">
                                      <p:cBhvr additive="base">
                                        <p:cTn id="16" dur="500" fill="hold"/>
                                        <p:tgtEl>
                                          <p:spTgt spid="37"/>
                                        </p:tgtEl>
                                        <p:attrNameLst>
                                          <p:attrName>ppt_x</p:attrName>
                                        </p:attrNameLst>
                                      </p:cBhvr>
                                      <p:tavLst>
                                        <p:tav tm="0">
                                          <p:val>
                                            <p:strVal val="0-#ppt_w/2"/>
                                          </p:val>
                                        </p:tav>
                                        <p:tav tm="100000">
                                          <p:val>
                                            <p:strVal val="#ppt_x"/>
                                          </p:val>
                                        </p:tav>
                                      </p:tavLst>
                                    </p:anim>
                                    <p:anim calcmode="lin" valueType="num">
                                      <p:cBhvr additive="base">
                                        <p:cTn id="17" dur="500" fill="hold"/>
                                        <p:tgtEl>
                                          <p:spTgt spid="37"/>
                                        </p:tgtEl>
                                        <p:attrNameLst>
                                          <p:attrName>ppt_y</p:attrName>
                                        </p:attrNameLst>
                                      </p:cBhvr>
                                      <p:tavLst>
                                        <p:tav tm="0">
                                          <p:val>
                                            <p:strVal val="#ppt_y"/>
                                          </p:val>
                                        </p:tav>
                                        <p:tav tm="100000">
                                          <p:val>
                                            <p:strVal val="#ppt_y"/>
                                          </p:val>
                                        </p:tav>
                                      </p:tavLst>
                                    </p:anim>
                                  </p:childTnLst>
                                </p:cTn>
                              </p:par>
                              <p:par>
                                <p:cTn id="18" presetID="10" presetClass="entr" presetSubtype="0" fill="hold" grpId="0" nodeType="with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randombar(horizontal)">
                                      <p:cBhvr>
                                        <p:cTn id="25" dur="500"/>
                                        <p:tgtEl>
                                          <p:spTgt spid="46"/>
                                        </p:tgtEl>
                                      </p:cBhvr>
                                    </p:animEffect>
                                  </p:childTnLst>
                                </p:cTn>
                              </p:par>
                            </p:childTnLst>
                          </p:cTn>
                        </p:par>
                        <p:par>
                          <p:cTn id="26" fill="hold">
                            <p:stCondLst>
                              <p:cond delay="500"/>
                            </p:stCondLst>
                            <p:childTnLst>
                              <p:par>
                                <p:cTn id="27" presetID="16" presetClass="entr" presetSubtype="21" fill="hold" grpId="0" nodeType="afterEffect">
                                  <p:stCondLst>
                                    <p:cond delay="0"/>
                                  </p:stCondLst>
                                  <p:childTnLst>
                                    <p:set>
                                      <p:cBhvr>
                                        <p:cTn id="28" dur="1" fill="hold">
                                          <p:stCondLst>
                                            <p:cond delay="0"/>
                                          </p:stCondLst>
                                        </p:cTn>
                                        <p:tgtEl>
                                          <p:spTgt spid="45"/>
                                        </p:tgtEl>
                                        <p:attrNameLst>
                                          <p:attrName>style.visibility</p:attrName>
                                        </p:attrNameLst>
                                      </p:cBhvr>
                                      <p:to>
                                        <p:strVal val="visible"/>
                                      </p:to>
                                    </p:set>
                                    <p:animEffect transition="in" filter="barn(inVertical)">
                                      <p:cBhvr>
                                        <p:cTn id="2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p:bldP spid="37" grpId="0" animBg="1"/>
      <p:bldP spid="38" grpId="0"/>
      <p:bldP spid="45" grpId="0" animBg="1"/>
      <p:bldP spid="4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387891" y="907404"/>
            <a:ext cx="11360800" cy="763600"/>
          </a:xfrm>
          <a:prstGeom prst="rect">
            <a:avLst/>
          </a:prstGeom>
        </p:spPr>
        <p:txBody>
          <a:bodyPr spcFirstLastPara="1" vert="horz" wrap="square" lIns="121900" tIns="121900" rIns="121900" bIns="121900" rtlCol="0" anchor="t" anchorCtr="0">
            <a:noAutofit/>
          </a:bodyPr>
          <a:lstStyle/>
          <a:p>
            <a:pPr algn="ctr">
              <a:lnSpc>
                <a:spcPct val="115000"/>
              </a:lnSpc>
              <a:spcAft>
                <a:spcPts val="1600"/>
              </a:spcAft>
            </a:pPr>
            <a:r>
              <a:rPr lang="en-US" altLang="zh-TW" sz="4000" dirty="0"/>
              <a:t>Three parts of </a:t>
            </a:r>
            <a:r>
              <a:rPr lang="en-US" altLang="zh-TW" sz="4000" b="1" dirty="0"/>
              <a:t>Illumination Compartment</a:t>
            </a:r>
            <a:endParaRPr sz="4000" b="1" dirty="0"/>
          </a:p>
        </p:txBody>
      </p:sp>
      <p:sp>
        <p:nvSpPr>
          <p:cNvPr id="99" name="Google Shape;99;p20"/>
          <p:cNvSpPr txBox="1">
            <a:spLocks noGrp="1"/>
          </p:cNvSpPr>
          <p:nvPr>
            <p:ph type="body" idx="1"/>
          </p:nvPr>
        </p:nvSpPr>
        <p:spPr>
          <a:xfrm>
            <a:off x="701927" y="1900827"/>
            <a:ext cx="11360800" cy="4555200"/>
          </a:xfrm>
          <a:prstGeom prst="rect">
            <a:avLst/>
          </a:prstGeom>
        </p:spPr>
        <p:txBody>
          <a:bodyPr spcFirstLastPara="1" vert="horz" wrap="square" lIns="121900" tIns="121900" rIns="121900" bIns="121900" rtlCol="0" anchor="t" anchorCtr="0">
            <a:noAutofit/>
          </a:bodyPr>
          <a:lstStyle/>
          <a:p>
            <a:pPr indent="-524920">
              <a:buClr>
                <a:srgbClr val="212529"/>
              </a:buClr>
              <a:buSzPts val="2600"/>
              <a:buAutoNum type="arabicPeriod"/>
            </a:pPr>
            <a:r>
              <a:rPr lang="en-US" altLang="zh-TW" sz="3467" dirty="0">
                <a:solidFill>
                  <a:srgbClr val="212529"/>
                </a:solidFill>
              </a:rPr>
              <a:t>Control Light Intensity individually</a:t>
            </a:r>
          </a:p>
          <a:p>
            <a:pPr indent="-524920">
              <a:buClr>
                <a:srgbClr val="212529"/>
              </a:buClr>
              <a:buSzPts val="2600"/>
              <a:buAutoNum type="arabicPeriod"/>
            </a:pPr>
            <a:endParaRPr sz="3467" dirty="0">
              <a:solidFill>
                <a:schemeClr val="dk1"/>
              </a:solidFill>
            </a:endParaRPr>
          </a:p>
          <a:p>
            <a:pPr indent="-524920">
              <a:buClr>
                <a:srgbClr val="212529"/>
              </a:buClr>
              <a:buSzPts val="2600"/>
              <a:buAutoNum type="arabicPeriod"/>
            </a:pPr>
            <a:r>
              <a:rPr lang="en-US" altLang="zh-TW" sz="3467" dirty="0">
                <a:solidFill>
                  <a:srgbClr val="212529"/>
                </a:solidFill>
              </a:rPr>
              <a:t>Calibration</a:t>
            </a:r>
          </a:p>
          <a:p>
            <a:pPr indent="-524920">
              <a:buClr>
                <a:srgbClr val="212529"/>
              </a:buClr>
              <a:buSzPts val="2600"/>
              <a:buAutoNum type="arabicPeriod"/>
            </a:pPr>
            <a:endParaRPr sz="3467" dirty="0">
              <a:solidFill>
                <a:schemeClr val="dk1"/>
              </a:solidFill>
            </a:endParaRPr>
          </a:p>
          <a:p>
            <a:pPr indent="-524920">
              <a:buClr>
                <a:srgbClr val="212529"/>
              </a:buClr>
              <a:buSzPts val="2600"/>
              <a:buAutoNum type="arabicPeriod"/>
            </a:pPr>
            <a:r>
              <a:rPr lang="en-US" altLang="zh-TW" sz="3467" dirty="0">
                <a:solidFill>
                  <a:srgbClr val="212529"/>
                </a:solidFill>
              </a:rPr>
              <a:t>Wells Illuminated Respectively</a:t>
            </a:r>
            <a:endParaRPr sz="3467" dirty="0">
              <a:solidFill>
                <a:srgbClr val="212529"/>
              </a:solidFill>
            </a:endParaRPr>
          </a:p>
          <a:p>
            <a:pPr marL="0" indent="0">
              <a:spcBef>
                <a:spcPts val="2133"/>
              </a:spcBef>
              <a:spcAft>
                <a:spcPts val="2133"/>
              </a:spcAft>
              <a:buClr>
                <a:schemeClr val="dk1"/>
              </a:buClr>
              <a:buSzPts val="1100"/>
              <a:buNone/>
            </a:pPr>
            <a:endParaRPr sz="3200" dirty="0">
              <a:solidFill>
                <a:schemeClr val="dk1"/>
              </a:solidFill>
            </a:endParaRPr>
          </a:p>
        </p:txBody>
      </p:sp>
      <p:sp>
        <p:nvSpPr>
          <p:cNvPr id="2" name="投影片編號版面配置區 1"/>
          <p:cNvSpPr>
            <a:spLocks noGrp="1"/>
          </p:cNvSpPr>
          <p:nvPr>
            <p:ph type="sldNum" idx="12"/>
          </p:nvPr>
        </p:nvSpPr>
        <p:spPr/>
        <p:txBody>
          <a:bodyPr/>
          <a:lstStyle/>
          <a:p>
            <a:fld id="{00000000-1234-1234-1234-123412341234}" type="slidenum">
              <a:rPr lang="en-US" altLang="zh-TW" smtClean="0"/>
              <a:pPr/>
              <a:t>40</a:t>
            </a:fld>
            <a:endParaRPr lang="zh-TW" altLang="en-US"/>
          </a:p>
        </p:txBody>
      </p:sp>
    </p:spTree>
    <p:extLst>
      <p:ext uri="{BB962C8B-B14F-4D97-AF65-F5344CB8AC3E}">
        <p14:creationId xmlns:p14="http://schemas.microsoft.com/office/powerpoint/2010/main" val="31452859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1"/>
          <p:cNvSpPr txBox="1">
            <a:spLocks noGrp="1"/>
          </p:cNvSpPr>
          <p:nvPr>
            <p:ph type="title"/>
          </p:nvPr>
        </p:nvSpPr>
        <p:spPr>
          <a:xfrm>
            <a:off x="415600" y="778094"/>
            <a:ext cx="11360800" cy="763600"/>
          </a:xfrm>
          <a:prstGeom prst="rect">
            <a:avLst/>
          </a:prstGeom>
        </p:spPr>
        <p:txBody>
          <a:bodyPr spcFirstLastPara="1" vert="horz" wrap="square" lIns="121900" tIns="121900" rIns="121900" bIns="121900" rtlCol="0" anchor="t" anchorCtr="0">
            <a:noAutofit/>
          </a:bodyPr>
          <a:lstStyle/>
          <a:p>
            <a:pPr algn="ctr">
              <a:lnSpc>
                <a:spcPct val="115000"/>
              </a:lnSpc>
              <a:spcAft>
                <a:spcPts val="2133"/>
              </a:spcAft>
              <a:buClr>
                <a:schemeClr val="dk1"/>
              </a:buClr>
              <a:buSzPts val="1100"/>
            </a:pPr>
            <a:r>
              <a:rPr lang="en-US" altLang="zh-TW" sz="4000" dirty="0">
                <a:solidFill>
                  <a:srgbClr val="212529"/>
                </a:solidFill>
              </a:rPr>
              <a:t>Control Light Intensity individually</a:t>
            </a:r>
            <a:endParaRPr sz="4000" dirty="0"/>
          </a:p>
        </p:txBody>
      </p:sp>
      <p:sp>
        <p:nvSpPr>
          <p:cNvPr id="105" name="Google Shape;105;p21"/>
          <p:cNvSpPr txBox="1">
            <a:spLocks noGrp="1"/>
          </p:cNvSpPr>
          <p:nvPr>
            <p:ph type="body" idx="1"/>
          </p:nvPr>
        </p:nvSpPr>
        <p:spPr>
          <a:xfrm>
            <a:off x="1052873" y="1716300"/>
            <a:ext cx="11360800" cy="4555200"/>
          </a:xfrm>
          <a:prstGeom prst="rect">
            <a:avLst/>
          </a:prstGeom>
        </p:spPr>
        <p:txBody>
          <a:bodyPr spcFirstLastPara="1" vert="horz" wrap="square" lIns="121900" tIns="121900" rIns="121900" bIns="121900" rtlCol="0" anchor="t" anchorCtr="0">
            <a:noAutofit/>
          </a:bodyPr>
          <a:lstStyle/>
          <a:p>
            <a:pPr marL="0" indent="0">
              <a:buNone/>
            </a:pPr>
            <a:r>
              <a:rPr lang="en-US" altLang="zh-TW" sz="3467" dirty="0">
                <a:solidFill>
                  <a:srgbClr val="FF0000"/>
                </a:solidFill>
              </a:rPr>
              <a:t>different constant </a:t>
            </a:r>
            <a:r>
              <a:rPr lang="en-US" altLang="zh-TW" sz="3467" dirty="0" err="1">
                <a:solidFill>
                  <a:srgbClr val="FF0000"/>
                </a:solidFill>
              </a:rPr>
              <a:t>current→different</a:t>
            </a:r>
            <a:r>
              <a:rPr lang="en-US" altLang="zh-TW" sz="3467" dirty="0">
                <a:solidFill>
                  <a:srgbClr val="FF0000"/>
                </a:solidFill>
              </a:rPr>
              <a:t> light intensity</a:t>
            </a:r>
            <a:endParaRPr sz="3467" dirty="0">
              <a:solidFill>
                <a:srgbClr val="FF0000"/>
              </a:solidFill>
            </a:endParaRPr>
          </a:p>
          <a:p>
            <a:pPr marL="0" indent="0">
              <a:spcBef>
                <a:spcPts val="2133"/>
              </a:spcBef>
              <a:spcAft>
                <a:spcPts val="2133"/>
              </a:spcAft>
              <a:buNone/>
            </a:pPr>
            <a:endParaRPr sz="3200" dirty="0">
              <a:solidFill>
                <a:srgbClr val="000000"/>
              </a:solidFill>
            </a:endParaRPr>
          </a:p>
        </p:txBody>
      </p:sp>
      <p:pic>
        <p:nvPicPr>
          <p:cNvPr id="106" name="Google Shape;106;p21"/>
          <p:cNvPicPr preferRelativeResize="0"/>
          <p:nvPr/>
        </p:nvPicPr>
        <p:blipFill rotWithShape="1">
          <a:blip r:embed="rId3">
            <a:alphaModFix/>
          </a:blip>
          <a:srcRect l="52552"/>
          <a:stretch/>
        </p:blipFill>
        <p:spPr>
          <a:xfrm>
            <a:off x="3583232" y="2348034"/>
            <a:ext cx="5431459" cy="3923466"/>
          </a:xfrm>
          <a:prstGeom prst="rect">
            <a:avLst/>
          </a:prstGeom>
          <a:noFill/>
          <a:ln>
            <a:noFill/>
          </a:ln>
        </p:spPr>
      </p:pic>
      <p:sp>
        <p:nvSpPr>
          <p:cNvPr id="2" name="投影片編號版面配置區 1"/>
          <p:cNvSpPr>
            <a:spLocks noGrp="1"/>
          </p:cNvSpPr>
          <p:nvPr>
            <p:ph type="sldNum" idx="12"/>
          </p:nvPr>
        </p:nvSpPr>
        <p:spPr/>
        <p:txBody>
          <a:bodyPr/>
          <a:lstStyle/>
          <a:p>
            <a:fld id="{00000000-1234-1234-1234-123412341234}" type="slidenum">
              <a:rPr lang="en-US" altLang="zh-TW" smtClean="0"/>
              <a:pPr/>
              <a:t>41</a:t>
            </a:fld>
            <a:endParaRPr lang="zh-TW" altLang="en-US"/>
          </a:p>
        </p:txBody>
      </p:sp>
    </p:spTree>
    <p:extLst>
      <p:ext uri="{BB962C8B-B14F-4D97-AF65-F5344CB8AC3E}">
        <p14:creationId xmlns:p14="http://schemas.microsoft.com/office/powerpoint/2010/main" val="21573347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2"/>
          <p:cNvSpPr txBox="1">
            <a:spLocks noGrp="1"/>
          </p:cNvSpPr>
          <p:nvPr>
            <p:ph type="body" idx="1"/>
          </p:nvPr>
        </p:nvSpPr>
        <p:spPr>
          <a:xfrm>
            <a:off x="415600" y="1675178"/>
            <a:ext cx="11360800" cy="4555200"/>
          </a:xfrm>
          <a:prstGeom prst="rect">
            <a:avLst/>
          </a:prstGeom>
        </p:spPr>
        <p:txBody>
          <a:bodyPr spcFirstLastPara="1" vert="horz" wrap="square" lIns="121900" tIns="121900" rIns="121900" bIns="121900" rtlCol="0" anchor="t" anchorCtr="0">
            <a:noAutofit/>
          </a:bodyPr>
          <a:lstStyle/>
          <a:p>
            <a:pPr marR="50799" indent="-524920">
              <a:lnSpc>
                <a:spcPct val="128571"/>
              </a:lnSpc>
              <a:buClr>
                <a:srgbClr val="000000"/>
              </a:buClr>
              <a:buSzPts val="2600"/>
              <a:buAutoNum type="arabicPeriod"/>
            </a:pPr>
            <a:r>
              <a:rPr lang="en-US" altLang="zh-TW" sz="3467" dirty="0">
                <a:solidFill>
                  <a:srgbClr val="000000"/>
                </a:solidFill>
              </a:rPr>
              <a:t>Because the bulb and Printed Circuit Board (PCB) will </a:t>
            </a:r>
            <a:r>
              <a:rPr lang="en-US" altLang="zh-TW" sz="3467" dirty="0">
                <a:solidFill>
                  <a:srgbClr val="FF0000"/>
                </a:solidFill>
              </a:rPr>
              <a:t>age gradually</a:t>
            </a:r>
            <a:r>
              <a:rPr lang="en-US" altLang="zh-TW" sz="3467" dirty="0">
                <a:solidFill>
                  <a:srgbClr val="000000"/>
                </a:solidFill>
              </a:rPr>
              <a:t>, we need change them.</a:t>
            </a:r>
            <a:endParaRPr sz="3467" dirty="0">
              <a:solidFill>
                <a:srgbClr val="000000"/>
              </a:solidFill>
            </a:endParaRPr>
          </a:p>
          <a:p>
            <a:pPr marR="50799" indent="-524920">
              <a:lnSpc>
                <a:spcPct val="128571"/>
              </a:lnSpc>
              <a:buClr>
                <a:srgbClr val="000000"/>
              </a:buClr>
              <a:buSzPts val="2600"/>
              <a:buAutoNum type="arabicPeriod"/>
            </a:pPr>
            <a:r>
              <a:rPr lang="en-US" altLang="zh-TW" sz="3467" dirty="0">
                <a:solidFill>
                  <a:srgbClr val="000000"/>
                </a:solidFill>
              </a:rPr>
              <a:t>However, when </a:t>
            </a:r>
            <a:r>
              <a:rPr lang="en-US" altLang="zh-TW" sz="3467" dirty="0">
                <a:solidFill>
                  <a:srgbClr val="FF0000"/>
                </a:solidFill>
              </a:rPr>
              <a:t>light sources are changed</a:t>
            </a:r>
            <a:r>
              <a:rPr lang="en-US" altLang="zh-TW" sz="3467" dirty="0">
                <a:solidFill>
                  <a:srgbClr val="000000"/>
                </a:solidFill>
              </a:rPr>
              <a:t>, their </a:t>
            </a:r>
            <a:r>
              <a:rPr lang="en-US" altLang="zh-TW" sz="3467" dirty="0">
                <a:solidFill>
                  <a:srgbClr val="FF0000"/>
                </a:solidFill>
              </a:rPr>
              <a:t>electrical characteristics will change</a:t>
            </a:r>
            <a:r>
              <a:rPr lang="en-US" altLang="zh-TW" sz="3467" dirty="0">
                <a:solidFill>
                  <a:srgbClr val="000000"/>
                </a:solidFill>
              </a:rPr>
              <a:t>. </a:t>
            </a:r>
            <a:endParaRPr sz="3467" dirty="0">
              <a:solidFill>
                <a:srgbClr val="000000"/>
              </a:solidFill>
            </a:endParaRPr>
          </a:p>
          <a:p>
            <a:pPr marL="0" marR="50799" indent="0">
              <a:lnSpc>
                <a:spcPct val="128571"/>
              </a:lnSpc>
              <a:buNone/>
            </a:pPr>
            <a:endParaRPr sz="3467" dirty="0">
              <a:solidFill>
                <a:srgbClr val="000000"/>
              </a:solidFill>
            </a:endParaRPr>
          </a:p>
          <a:p>
            <a:pPr marL="0" marR="50799" indent="0">
              <a:lnSpc>
                <a:spcPct val="128571"/>
              </a:lnSpc>
              <a:buNone/>
            </a:pPr>
            <a:r>
              <a:rPr lang="en-US" altLang="zh-TW" sz="3467" dirty="0">
                <a:solidFill>
                  <a:schemeClr val="dk1"/>
                </a:solidFill>
              </a:rPr>
              <a:t>Thus, we need to calibrate our device.</a:t>
            </a:r>
            <a:endParaRPr sz="3467" dirty="0">
              <a:solidFill>
                <a:schemeClr val="dk1"/>
              </a:solidFill>
            </a:endParaRPr>
          </a:p>
          <a:p>
            <a:pPr marL="0" marR="50799" indent="0">
              <a:lnSpc>
                <a:spcPct val="128571"/>
              </a:lnSpc>
              <a:buNone/>
            </a:pPr>
            <a:endParaRPr dirty="0">
              <a:solidFill>
                <a:srgbClr val="000000"/>
              </a:solidFill>
            </a:endParaRPr>
          </a:p>
        </p:txBody>
      </p:sp>
      <p:sp>
        <p:nvSpPr>
          <p:cNvPr id="112" name="Google Shape;112;p22"/>
          <p:cNvSpPr txBox="1">
            <a:spLocks noGrp="1"/>
          </p:cNvSpPr>
          <p:nvPr>
            <p:ph type="title"/>
          </p:nvPr>
        </p:nvSpPr>
        <p:spPr>
          <a:xfrm>
            <a:off x="415600" y="773033"/>
            <a:ext cx="11360800" cy="763600"/>
          </a:xfrm>
          <a:prstGeom prst="rect">
            <a:avLst/>
          </a:prstGeom>
        </p:spPr>
        <p:txBody>
          <a:bodyPr spcFirstLastPara="1" vert="horz" wrap="square" lIns="121900" tIns="121900" rIns="121900" bIns="121900" rtlCol="0" anchor="t" anchorCtr="0">
            <a:noAutofit/>
          </a:bodyPr>
          <a:lstStyle/>
          <a:p>
            <a:pPr algn="ctr">
              <a:lnSpc>
                <a:spcPct val="115000"/>
              </a:lnSpc>
              <a:spcAft>
                <a:spcPts val="2133"/>
              </a:spcAft>
              <a:buClr>
                <a:schemeClr val="dk1"/>
              </a:buClr>
              <a:buSzPts val="1100"/>
            </a:pPr>
            <a:r>
              <a:rPr lang="en-US" altLang="zh-TW" sz="4000" dirty="0">
                <a:solidFill>
                  <a:srgbClr val="212529"/>
                </a:solidFill>
              </a:rPr>
              <a:t>Calibration</a:t>
            </a:r>
            <a:endParaRPr sz="4000" dirty="0"/>
          </a:p>
        </p:txBody>
      </p:sp>
      <p:sp>
        <p:nvSpPr>
          <p:cNvPr id="2" name="投影片編號版面配置區 1"/>
          <p:cNvSpPr>
            <a:spLocks noGrp="1"/>
          </p:cNvSpPr>
          <p:nvPr>
            <p:ph type="sldNum" idx="12"/>
          </p:nvPr>
        </p:nvSpPr>
        <p:spPr/>
        <p:txBody>
          <a:bodyPr/>
          <a:lstStyle/>
          <a:p>
            <a:fld id="{00000000-1234-1234-1234-123412341234}" type="slidenum">
              <a:rPr lang="en-US" altLang="zh-TW" smtClean="0"/>
              <a:pPr/>
              <a:t>42</a:t>
            </a:fld>
            <a:endParaRPr lang="zh-TW" altLang="en-US"/>
          </a:p>
        </p:txBody>
      </p:sp>
    </p:spTree>
    <p:extLst>
      <p:ext uri="{BB962C8B-B14F-4D97-AF65-F5344CB8AC3E}">
        <p14:creationId xmlns:p14="http://schemas.microsoft.com/office/powerpoint/2010/main" val="7961055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3"/>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pPr algn="ctr"/>
            <a:r>
              <a:rPr lang="en-US" altLang="zh-TW" sz="4000" dirty="0"/>
              <a:t>Process of calibration</a:t>
            </a:r>
            <a:endParaRPr sz="4000" dirty="0"/>
          </a:p>
        </p:txBody>
      </p:sp>
      <p:sp>
        <p:nvSpPr>
          <p:cNvPr id="118" name="Google Shape;118;p23"/>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spcAft>
                <a:spcPts val="2133"/>
              </a:spcAft>
              <a:buNone/>
            </a:pPr>
            <a:endParaRPr/>
          </a:p>
        </p:txBody>
      </p:sp>
      <p:pic>
        <p:nvPicPr>
          <p:cNvPr id="119" name="Google Shape;119;p23"/>
          <p:cNvPicPr preferRelativeResize="0"/>
          <p:nvPr/>
        </p:nvPicPr>
        <p:blipFill rotWithShape="1">
          <a:blip r:embed="rId3">
            <a:alphaModFix/>
          </a:blip>
          <a:srcRect l="9494" r="8160" b="79567"/>
          <a:stretch/>
        </p:blipFill>
        <p:spPr>
          <a:xfrm>
            <a:off x="0" y="1634836"/>
            <a:ext cx="12192000" cy="3565237"/>
          </a:xfrm>
          <a:prstGeom prst="rect">
            <a:avLst/>
          </a:prstGeom>
          <a:noFill/>
          <a:ln>
            <a:noFill/>
          </a:ln>
        </p:spPr>
      </p:pic>
      <p:sp>
        <p:nvSpPr>
          <p:cNvPr id="2" name="投影片編號版面配置區 1"/>
          <p:cNvSpPr>
            <a:spLocks noGrp="1"/>
          </p:cNvSpPr>
          <p:nvPr>
            <p:ph type="sldNum" idx="12"/>
          </p:nvPr>
        </p:nvSpPr>
        <p:spPr/>
        <p:txBody>
          <a:bodyPr/>
          <a:lstStyle/>
          <a:p>
            <a:fld id="{00000000-1234-1234-1234-123412341234}" type="slidenum">
              <a:rPr lang="en-US" altLang="zh-TW" smtClean="0"/>
              <a:pPr/>
              <a:t>43</a:t>
            </a:fld>
            <a:endParaRPr lang="zh-TW" altLang="en-US"/>
          </a:p>
        </p:txBody>
      </p:sp>
    </p:spTree>
    <p:extLst>
      <p:ext uri="{BB962C8B-B14F-4D97-AF65-F5344CB8AC3E}">
        <p14:creationId xmlns:p14="http://schemas.microsoft.com/office/powerpoint/2010/main" val="35398429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415600" y="773033"/>
            <a:ext cx="11360800" cy="763600"/>
          </a:xfrm>
          <a:prstGeom prst="rect">
            <a:avLst/>
          </a:prstGeom>
        </p:spPr>
        <p:txBody>
          <a:bodyPr spcFirstLastPara="1" vert="horz" wrap="square" lIns="121900" tIns="121900" rIns="121900" bIns="121900" rtlCol="0" anchor="t" anchorCtr="0">
            <a:noAutofit/>
          </a:bodyPr>
          <a:lstStyle/>
          <a:p>
            <a:pPr algn="ctr">
              <a:lnSpc>
                <a:spcPct val="115000"/>
              </a:lnSpc>
              <a:spcAft>
                <a:spcPts val="2133"/>
              </a:spcAft>
              <a:buClr>
                <a:schemeClr val="dk1"/>
              </a:buClr>
              <a:buSzPts val="1100"/>
            </a:pPr>
            <a:r>
              <a:rPr lang="en-US" altLang="zh-TW" sz="4000" dirty="0">
                <a:solidFill>
                  <a:srgbClr val="212529"/>
                </a:solidFill>
              </a:rPr>
              <a:t>Wells Illuminated Respectively</a:t>
            </a:r>
            <a:endParaRPr sz="4000" dirty="0"/>
          </a:p>
        </p:txBody>
      </p:sp>
      <p:sp>
        <p:nvSpPr>
          <p:cNvPr id="125" name="Google Shape;125;p24"/>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spcAft>
                <a:spcPts val="2133"/>
              </a:spcAft>
              <a:buNone/>
            </a:pPr>
            <a:endParaRPr/>
          </a:p>
        </p:txBody>
      </p:sp>
      <p:pic>
        <p:nvPicPr>
          <p:cNvPr id="126" name="Google Shape;126;p24"/>
          <p:cNvPicPr preferRelativeResize="0"/>
          <p:nvPr/>
        </p:nvPicPr>
        <p:blipFill>
          <a:blip r:embed="rId3">
            <a:alphaModFix/>
          </a:blip>
          <a:stretch>
            <a:fillRect/>
          </a:stretch>
        </p:blipFill>
        <p:spPr>
          <a:xfrm>
            <a:off x="610731" y="1885531"/>
            <a:ext cx="10730391" cy="3857404"/>
          </a:xfrm>
          <a:prstGeom prst="rect">
            <a:avLst/>
          </a:prstGeom>
          <a:noFill/>
          <a:ln>
            <a:noFill/>
          </a:ln>
        </p:spPr>
      </p:pic>
      <p:sp>
        <p:nvSpPr>
          <p:cNvPr id="2" name="投影片編號版面配置區 1"/>
          <p:cNvSpPr>
            <a:spLocks noGrp="1"/>
          </p:cNvSpPr>
          <p:nvPr>
            <p:ph type="sldNum" idx="12"/>
          </p:nvPr>
        </p:nvSpPr>
        <p:spPr/>
        <p:txBody>
          <a:bodyPr/>
          <a:lstStyle/>
          <a:p>
            <a:fld id="{00000000-1234-1234-1234-123412341234}" type="slidenum">
              <a:rPr lang="en-US" altLang="zh-TW" smtClean="0"/>
              <a:pPr/>
              <a:t>44</a:t>
            </a:fld>
            <a:endParaRPr lang="zh-TW" altLang="en-US"/>
          </a:p>
        </p:txBody>
      </p:sp>
    </p:spTree>
    <p:extLst>
      <p:ext uri="{BB962C8B-B14F-4D97-AF65-F5344CB8AC3E}">
        <p14:creationId xmlns:p14="http://schemas.microsoft.com/office/powerpoint/2010/main" val="34884402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title"/>
          </p:nvPr>
        </p:nvSpPr>
        <p:spPr>
          <a:xfrm>
            <a:off x="415600" y="571343"/>
            <a:ext cx="11360800" cy="763600"/>
          </a:xfrm>
          <a:prstGeom prst="rect">
            <a:avLst/>
          </a:prstGeom>
        </p:spPr>
        <p:txBody>
          <a:bodyPr spcFirstLastPara="1" vert="horz" wrap="square" lIns="121900" tIns="121900" rIns="121900" bIns="121900" rtlCol="0" anchor="t" anchorCtr="0">
            <a:noAutofit/>
          </a:bodyPr>
          <a:lstStyle/>
          <a:p>
            <a:pPr algn="ctr"/>
            <a:r>
              <a:rPr lang="en-US" altLang="zh-TW" sz="4000" dirty="0"/>
              <a:t>Designing a special intrigue makes the cell illumination operation easier</a:t>
            </a:r>
            <a:endParaRPr sz="4000" dirty="0"/>
          </a:p>
        </p:txBody>
      </p:sp>
      <p:sp>
        <p:nvSpPr>
          <p:cNvPr id="132" name="Google Shape;132;p25"/>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spcAft>
                <a:spcPts val="2133"/>
              </a:spcAft>
              <a:buNone/>
            </a:pPr>
            <a:endParaRPr/>
          </a:p>
        </p:txBody>
      </p:sp>
      <p:pic>
        <p:nvPicPr>
          <p:cNvPr id="133" name="Google Shape;133;p25"/>
          <p:cNvPicPr preferRelativeResize="0"/>
          <p:nvPr/>
        </p:nvPicPr>
        <p:blipFill>
          <a:blip r:embed="rId3">
            <a:alphaModFix/>
          </a:blip>
          <a:stretch>
            <a:fillRect/>
          </a:stretch>
        </p:blipFill>
        <p:spPr>
          <a:xfrm>
            <a:off x="905090" y="1896852"/>
            <a:ext cx="10427928" cy="4079075"/>
          </a:xfrm>
          <a:prstGeom prst="rect">
            <a:avLst/>
          </a:prstGeom>
          <a:noFill/>
          <a:ln>
            <a:noFill/>
          </a:ln>
        </p:spPr>
      </p:pic>
      <p:sp>
        <p:nvSpPr>
          <p:cNvPr id="2" name="投影片編號版面配置區 1"/>
          <p:cNvSpPr>
            <a:spLocks noGrp="1"/>
          </p:cNvSpPr>
          <p:nvPr>
            <p:ph type="sldNum" idx="12"/>
          </p:nvPr>
        </p:nvSpPr>
        <p:spPr/>
        <p:txBody>
          <a:bodyPr/>
          <a:lstStyle/>
          <a:p>
            <a:fld id="{00000000-1234-1234-1234-123412341234}" type="slidenum">
              <a:rPr lang="en-US" altLang="zh-TW" smtClean="0"/>
              <a:pPr/>
              <a:t>45</a:t>
            </a:fld>
            <a:endParaRPr lang="zh-TW" altLang="en-US"/>
          </a:p>
        </p:txBody>
      </p:sp>
    </p:spTree>
    <p:extLst>
      <p:ext uri="{BB962C8B-B14F-4D97-AF65-F5344CB8AC3E}">
        <p14:creationId xmlns:p14="http://schemas.microsoft.com/office/powerpoint/2010/main" val="2620580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txBox="1">
            <a:spLocks noGrp="1"/>
          </p:cNvSpPr>
          <p:nvPr>
            <p:ph type="title"/>
          </p:nvPr>
        </p:nvSpPr>
        <p:spPr>
          <a:xfrm>
            <a:off x="415600" y="898167"/>
            <a:ext cx="11360800" cy="763600"/>
          </a:xfrm>
          <a:prstGeom prst="rect">
            <a:avLst/>
          </a:prstGeom>
        </p:spPr>
        <p:txBody>
          <a:bodyPr spcFirstLastPara="1" vert="horz" wrap="square" lIns="121900" tIns="121900" rIns="121900" bIns="121900" rtlCol="0" anchor="t" anchorCtr="0">
            <a:noAutofit/>
          </a:bodyPr>
          <a:lstStyle/>
          <a:p>
            <a:pPr algn="ctr">
              <a:lnSpc>
                <a:spcPct val="115000"/>
              </a:lnSpc>
              <a:spcAft>
                <a:spcPts val="1600"/>
              </a:spcAft>
            </a:pPr>
            <a:r>
              <a:rPr lang="en-US" altLang="zh-TW" sz="4000" dirty="0"/>
              <a:t>Two parts of </a:t>
            </a:r>
            <a:r>
              <a:rPr lang="en-US" altLang="zh-TW" sz="4000" b="1" dirty="0"/>
              <a:t>Culturing Compartment</a:t>
            </a:r>
            <a:endParaRPr sz="4000" b="1" dirty="0"/>
          </a:p>
        </p:txBody>
      </p:sp>
      <p:sp>
        <p:nvSpPr>
          <p:cNvPr id="139" name="Google Shape;139;p26"/>
          <p:cNvSpPr txBox="1">
            <a:spLocks noGrp="1"/>
          </p:cNvSpPr>
          <p:nvPr>
            <p:ph type="body" idx="1"/>
          </p:nvPr>
        </p:nvSpPr>
        <p:spPr>
          <a:xfrm>
            <a:off x="415600" y="1850669"/>
            <a:ext cx="11360800" cy="4555200"/>
          </a:xfrm>
          <a:prstGeom prst="rect">
            <a:avLst/>
          </a:prstGeom>
        </p:spPr>
        <p:txBody>
          <a:bodyPr spcFirstLastPara="1" vert="horz" wrap="square" lIns="121900" tIns="121900" rIns="121900" bIns="121900" rtlCol="0" anchor="t" anchorCtr="0">
            <a:noAutofit/>
          </a:bodyPr>
          <a:lstStyle/>
          <a:p>
            <a:pPr indent="-524920">
              <a:lnSpc>
                <a:spcPct val="120000"/>
              </a:lnSpc>
              <a:buClr>
                <a:srgbClr val="000000"/>
              </a:buClr>
              <a:buSzPts val="2600"/>
              <a:buAutoNum type="arabicPeriod"/>
            </a:pPr>
            <a:r>
              <a:rPr lang="en-US" altLang="zh-TW" sz="3467" dirty="0">
                <a:solidFill>
                  <a:srgbClr val="000000"/>
                </a:solidFill>
              </a:rPr>
              <a:t>Medium Applying</a:t>
            </a:r>
          </a:p>
          <a:p>
            <a:pPr indent="-524920">
              <a:lnSpc>
                <a:spcPct val="120000"/>
              </a:lnSpc>
              <a:buClr>
                <a:srgbClr val="000000"/>
              </a:buClr>
              <a:buSzPts val="2600"/>
              <a:buAutoNum type="arabicPeriod"/>
            </a:pPr>
            <a:endParaRPr sz="3467" dirty="0">
              <a:solidFill>
                <a:srgbClr val="000000"/>
              </a:solidFill>
            </a:endParaRPr>
          </a:p>
          <a:p>
            <a:pPr indent="-524920">
              <a:lnSpc>
                <a:spcPct val="120000"/>
              </a:lnSpc>
              <a:buClr>
                <a:srgbClr val="000000"/>
              </a:buClr>
              <a:buSzPts val="2600"/>
              <a:buAutoNum type="arabicPeriod"/>
            </a:pPr>
            <a:r>
              <a:rPr lang="en-US" altLang="zh-TW" sz="3467" dirty="0">
                <a:solidFill>
                  <a:srgbClr val="000000"/>
                </a:solidFill>
              </a:rPr>
              <a:t>Automatic Culturing Plate (ACP)</a:t>
            </a:r>
            <a:endParaRPr sz="3467" dirty="0"/>
          </a:p>
        </p:txBody>
      </p:sp>
      <p:sp>
        <p:nvSpPr>
          <p:cNvPr id="2" name="投影片編號版面配置區 1"/>
          <p:cNvSpPr>
            <a:spLocks noGrp="1"/>
          </p:cNvSpPr>
          <p:nvPr>
            <p:ph type="sldNum" idx="12"/>
          </p:nvPr>
        </p:nvSpPr>
        <p:spPr/>
        <p:txBody>
          <a:bodyPr/>
          <a:lstStyle/>
          <a:p>
            <a:fld id="{00000000-1234-1234-1234-123412341234}" type="slidenum">
              <a:rPr lang="en-US" altLang="zh-TW" smtClean="0"/>
              <a:pPr/>
              <a:t>46</a:t>
            </a:fld>
            <a:endParaRPr lang="zh-TW" altLang="en-US"/>
          </a:p>
        </p:txBody>
      </p:sp>
    </p:spTree>
    <p:extLst>
      <p:ext uri="{BB962C8B-B14F-4D97-AF65-F5344CB8AC3E}">
        <p14:creationId xmlns:p14="http://schemas.microsoft.com/office/powerpoint/2010/main" val="328674059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txBox="1">
            <a:spLocks noGrp="1"/>
          </p:cNvSpPr>
          <p:nvPr>
            <p:ph type="title"/>
          </p:nvPr>
        </p:nvSpPr>
        <p:spPr>
          <a:xfrm>
            <a:off x="415600" y="942864"/>
            <a:ext cx="11360800" cy="763600"/>
          </a:xfrm>
          <a:prstGeom prst="rect">
            <a:avLst/>
          </a:prstGeom>
        </p:spPr>
        <p:txBody>
          <a:bodyPr spcFirstLastPara="1" vert="horz" wrap="square" lIns="121900" tIns="121900" rIns="121900" bIns="121900" rtlCol="0" anchor="t" anchorCtr="0">
            <a:noAutofit/>
          </a:bodyPr>
          <a:lstStyle/>
          <a:p>
            <a:pPr algn="ctr">
              <a:lnSpc>
                <a:spcPct val="120000"/>
              </a:lnSpc>
              <a:spcAft>
                <a:spcPts val="267"/>
              </a:spcAft>
              <a:buClr>
                <a:schemeClr val="dk1"/>
              </a:buClr>
              <a:buSzPts val="1100"/>
            </a:pPr>
            <a:r>
              <a:rPr lang="en-US" altLang="zh-TW" sz="4000" dirty="0"/>
              <a:t>Medium Applying</a:t>
            </a:r>
            <a:endParaRPr sz="4000" dirty="0"/>
          </a:p>
        </p:txBody>
      </p:sp>
      <p:sp>
        <p:nvSpPr>
          <p:cNvPr id="145" name="Google Shape;145;p27"/>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spcAft>
                <a:spcPts val="2133"/>
              </a:spcAft>
              <a:buNone/>
            </a:pPr>
            <a:endParaRPr/>
          </a:p>
        </p:txBody>
      </p:sp>
      <p:pic>
        <p:nvPicPr>
          <p:cNvPr id="146" name="Google Shape;146;p27"/>
          <p:cNvPicPr preferRelativeResize="0"/>
          <p:nvPr/>
        </p:nvPicPr>
        <p:blipFill rotWithShape="1">
          <a:blip r:embed="rId3">
            <a:alphaModFix/>
          </a:blip>
          <a:srcRect b="13591"/>
          <a:stretch/>
        </p:blipFill>
        <p:spPr>
          <a:xfrm>
            <a:off x="2142307" y="1876295"/>
            <a:ext cx="8091584" cy="3875875"/>
          </a:xfrm>
          <a:prstGeom prst="rect">
            <a:avLst/>
          </a:prstGeom>
          <a:noFill/>
          <a:ln>
            <a:noFill/>
          </a:ln>
        </p:spPr>
      </p:pic>
      <p:sp>
        <p:nvSpPr>
          <p:cNvPr id="2" name="投影片編號版面配置區 1"/>
          <p:cNvSpPr>
            <a:spLocks noGrp="1"/>
          </p:cNvSpPr>
          <p:nvPr>
            <p:ph type="sldNum" idx="12"/>
          </p:nvPr>
        </p:nvSpPr>
        <p:spPr/>
        <p:txBody>
          <a:bodyPr/>
          <a:lstStyle/>
          <a:p>
            <a:fld id="{00000000-1234-1234-1234-123412341234}" type="slidenum">
              <a:rPr lang="en-US" altLang="zh-TW" smtClean="0"/>
              <a:pPr/>
              <a:t>47</a:t>
            </a:fld>
            <a:endParaRPr lang="zh-TW" altLang="en-US"/>
          </a:p>
        </p:txBody>
      </p:sp>
    </p:spTree>
    <p:extLst>
      <p:ext uri="{BB962C8B-B14F-4D97-AF65-F5344CB8AC3E}">
        <p14:creationId xmlns:p14="http://schemas.microsoft.com/office/powerpoint/2010/main" val="15833958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415600" y="850200"/>
            <a:ext cx="11360800" cy="763600"/>
          </a:xfrm>
          <a:prstGeom prst="rect">
            <a:avLst/>
          </a:prstGeom>
        </p:spPr>
        <p:txBody>
          <a:bodyPr spcFirstLastPara="1" vert="horz" wrap="square" lIns="121900" tIns="121900" rIns="121900" bIns="121900" rtlCol="0" anchor="t" anchorCtr="0">
            <a:noAutofit/>
          </a:bodyPr>
          <a:lstStyle/>
          <a:p>
            <a:pPr algn="ctr">
              <a:lnSpc>
                <a:spcPct val="120000"/>
              </a:lnSpc>
              <a:spcAft>
                <a:spcPts val="267"/>
              </a:spcAft>
              <a:buClr>
                <a:schemeClr val="dk1"/>
              </a:buClr>
              <a:buSzPts val="1100"/>
            </a:pPr>
            <a:r>
              <a:rPr lang="en-US" altLang="zh-TW" sz="4000" dirty="0"/>
              <a:t>Automatic Culturing Plate (ACP)</a:t>
            </a:r>
            <a:endParaRPr sz="4000" dirty="0"/>
          </a:p>
        </p:txBody>
      </p:sp>
      <p:sp>
        <p:nvSpPr>
          <p:cNvPr id="152" name="Google Shape;152;p28"/>
          <p:cNvSpPr txBox="1">
            <a:spLocks noGrp="1"/>
          </p:cNvSpPr>
          <p:nvPr>
            <p:ph type="body" idx="1"/>
          </p:nvPr>
        </p:nvSpPr>
        <p:spPr>
          <a:xfrm>
            <a:off x="609564" y="1613800"/>
            <a:ext cx="11360800" cy="4986000"/>
          </a:xfrm>
          <a:prstGeom prst="rect">
            <a:avLst/>
          </a:prstGeom>
        </p:spPr>
        <p:txBody>
          <a:bodyPr spcFirstLastPara="1" vert="horz" wrap="square" lIns="121900" tIns="121900" rIns="121900" bIns="121900" rtlCol="0" anchor="t" anchorCtr="0">
            <a:noAutofit/>
          </a:bodyPr>
          <a:lstStyle/>
          <a:p>
            <a:pPr marL="0" indent="0">
              <a:lnSpc>
                <a:spcPct val="100000"/>
              </a:lnSpc>
              <a:buClr>
                <a:schemeClr val="dk1"/>
              </a:buClr>
              <a:buSzPts val="1100"/>
              <a:buNone/>
            </a:pPr>
            <a:r>
              <a:rPr lang="en-US" altLang="zh-TW" sz="3467" dirty="0">
                <a:solidFill>
                  <a:srgbClr val="212529"/>
                </a:solidFill>
              </a:rPr>
              <a:t>New medium comes into the bounded plate and Old medium will be pushed out</a:t>
            </a:r>
            <a:endParaRPr sz="3467" dirty="0">
              <a:solidFill>
                <a:schemeClr val="dk1"/>
              </a:solidFill>
            </a:endParaRPr>
          </a:p>
          <a:p>
            <a:pPr marL="0" indent="0">
              <a:spcAft>
                <a:spcPts val="2133"/>
              </a:spcAft>
              <a:buNone/>
            </a:pPr>
            <a:endParaRPr dirty="0"/>
          </a:p>
        </p:txBody>
      </p:sp>
      <p:pic>
        <p:nvPicPr>
          <p:cNvPr id="153" name="Google Shape;153;p28"/>
          <p:cNvPicPr preferRelativeResize="0"/>
          <p:nvPr/>
        </p:nvPicPr>
        <p:blipFill>
          <a:blip r:embed="rId3">
            <a:alphaModFix/>
          </a:blip>
          <a:stretch>
            <a:fillRect/>
          </a:stretch>
        </p:blipFill>
        <p:spPr>
          <a:xfrm>
            <a:off x="2558474" y="2939721"/>
            <a:ext cx="7250545" cy="3165515"/>
          </a:xfrm>
          <a:prstGeom prst="rect">
            <a:avLst/>
          </a:prstGeom>
          <a:noFill/>
          <a:ln>
            <a:noFill/>
          </a:ln>
        </p:spPr>
      </p:pic>
      <p:sp>
        <p:nvSpPr>
          <p:cNvPr id="2" name="投影片編號版面配置區 1"/>
          <p:cNvSpPr>
            <a:spLocks noGrp="1"/>
          </p:cNvSpPr>
          <p:nvPr>
            <p:ph type="sldNum" idx="12"/>
          </p:nvPr>
        </p:nvSpPr>
        <p:spPr/>
        <p:txBody>
          <a:bodyPr/>
          <a:lstStyle/>
          <a:p>
            <a:fld id="{00000000-1234-1234-1234-123412341234}" type="slidenum">
              <a:rPr lang="en-US" altLang="zh-TW" smtClean="0"/>
              <a:pPr/>
              <a:t>48</a:t>
            </a:fld>
            <a:endParaRPr lang="zh-TW" altLang="en-US"/>
          </a:p>
        </p:txBody>
      </p:sp>
    </p:spTree>
    <p:extLst>
      <p:ext uri="{BB962C8B-B14F-4D97-AF65-F5344CB8AC3E}">
        <p14:creationId xmlns:p14="http://schemas.microsoft.com/office/powerpoint/2010/main" val="36825806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9"/>
          <p:cNvSpPr txBox="1">
            <a:spLocks noGrp="1"/>
          </p:cNvSpPr>
          <p:nvPr>
            <p:ph type="title"/>
          </p:nvPr>
        </p:nvSpPr>
        <p:spPr>
          <a:xfrm>
            <a:off x="415600" y="861221"/>
            <a:ext cx="11360800" cy="763600"/>
          </a:xfrm>
          <a:prstGeom prst="rect">
            <a:avLst/>
          </a:prstGeom>
        </p:spPr>
        <p:txBody>
          <a:bodyPr spcFirstLastPara="1" vert="horz" wrap="square" lIns="121900" tIns="121900" rIns="121900" bIns="121900" rtlCol="0" anchor="t" anchorCtr="0">
            <a:noAutofit/>
          </a:bodyPr>
          <a:lstStyle/>
          <a:p>
            <a:pPr algn="ctr">
              <a:lnSpc>
                <a:spcPct val="115000"/>
              </a:lnSpc>
              <a:spcAft>
                <a:spcPts val="1600"/>
              </a:spcAft>
            </a:pPr>
            <a:r>
              <a:rPr lang="en-US" altLang="zh-TW" sz="4000" dirty="0"/>
              <a:t>Two parts of </a:t>
            </a:r>
            <a:r>
              <a:rPr lang="en-US" altLang="zh-TW" sz="4000" b="1" dirty="0"/>
              <a:t>Collecting Compartment</a:t>
            </a:r>
            <a:endParaRPr sz="4000" b="1" dirty="0"/>
          </a:p>
        </p:txBody>
      </p:sp>
      <p:sp>
        <p:nvSpPr>
          <p:cNvPr id="159" name="Google Shape;159;p29"/>
          <p:cNvSpPr txBox="1">
            <a:spLocks noGrp="1"/>
          </p:cNvSpPr>
          <p:nvPr>
            <p:ph type="body" idx="1"/>
          </p:nvPr>
        </p:nvSpPr>
        <p:spPr>
          <a:xfrm>
            <a:off x="544909" y="1749069"/>
            <a:ext cx="11360800" cy="4555200"/>
          </a:xfrm>
          <a:prstGeom prst="rect">
            <a:avLst/>
          </a:prstGeom>
        </p:spPr>
        <p:txBody>
          <a:bodyPr spcFirstLastPara="1" vert="horz" wrap="square" lIns="121900" tIns="121900" rIns="121900" bIns="121900" rtlCol="0" anchor="t" anchorCtr="0">
            <a:noAutofit/>
          </a:bodyPr>
          <a:lstStyle/>
          <a:p>
            <a:pPr indent="-524920">
              <a:lnSpc>
                <a:spcPct val="120000"/>
              </a:lnSpc>
              <a:buClr>
                <a:srgbClr val="212529"/>
              </a:buClr>
              <a:buSzPts val="2600"/>
              <a:buAutoNum type="arabicPeriod"/>
            </a:pPr>
            <a:r>
              <a:rPr lang="en-US" altLang="zh-TW" sz="3467" dirty="0">
                <a:solidFill>
                  <a:srgbClr val="212529"/>
                </a:solidFill>
              </a:rPr>
              <a:t>Semiconductor Refrigerator</a:t>
            </a:r>
          </a:p>
          <a:p>
            <a:pPr indent="-524920">
              <a:lnSpc>
                <a:spcPct val="120000"/>
              </a:lnSpc>
              <a:buClr>
                <a:srgbClr val="212529"/>
              </a:buClr>
              <a:buSzPts val="2600"/>
              <a:buAutoNum type="arabicPeriod"/>
            </a:pPr>
            <a:endParaRPr sz="3467" dirty="0">
              <a:solidFill>
                <a:srgbClr val="212529"/>
              </a:solidFill>
            </a:endParaRPr>
          </a:p>
          <a:p>
            <a:pPr indent="-524920">
              <a:lnSpc>
                <a:spcPct val="120000"/>
              </a:lnSpc>
              <a:buClr>
                <a:srgbClr val="212529"/>
              </a:buClr>
              <a:buSzPts val="2600"/>
              <a:buAutoNum type="arabicPeriod"/>
            </a:pPr>
            <a:r>
              <a:rPr lang="en-US" altLang="zh-TW" sz="3467" dirty="0">
                <a:solidFill>
                  <a:srgbClr val="212529"/>
                </a:solidFill>
              </a:rPr>
              <a:t>Three-axis Stepper Motor</a:t>
            </a:r>
            <a:endParaRPr sz="3467" dirty="0">
              <a:solidFill>
                <a:srgbClr val="212529"/>
              </a:solidFill>
            </a:endParaRPr>
          </a:p>
          <a:p>
            <a:pPr marL="0" indent="0">
              <a:spcBef>
                <a:spcPts val="267"/>
              </a:spcBef>
              <a:spcAft>
                <a:spcPts val="2133"/>
              </a:spcAft>
              <a:buNone/>
            </a:pPr>
            <a:endParaRPr dirty="0"/>
          </a:p>
        </p:txBody>
      </p:sp>
      <p:sp>
        <p:nvSpPr>
          <p:cNvPr id="2" name="投影片編號版面配置區 1"/>
          <p:cNvSpPr>
            <a:spLocks noGrp="1"/>
          </p:cNvSpPr>
          <p:nvPr>
            <p:ph type="sldNum" idx="12"/>
          </p:nvPr>
        </p:nvSpPr>
        <p:spPr/>
        <p:txBody>
          <a:bodyPr/>
          <a:lstStyle/>
          <a:p>
            <a:fld id="{00000000-1234-1234-1234-123412341234}" type="slidenum">
              <a:rPr lang="en-US" altLang="zh-TW" smtClean="0"/>
              <a:pPr/>
              <a:t>49</a:t>
            </a:fld>
            <a:endParaRPr lang="zh-TW" altLang="en-US"/>
          </a:p>
        </p:txBody>
      </p:sp>
    </p:spTree>
    <p:extLst>
      <p:ext uri="{BB962C8B-B14F-4D97-AF65-F5344CB8AC3E}">
        <p14:creationId xmlns:p14="http://schemas.microsoft.com/office/powerpoint/2010/main" val="3217173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E37BA15-FC34-4946-883C-D2880A69A970}"/>
              </a:ext>
            </a:extLst>
          </p:cNvPr>
          <p:cNvSpPr>
            <a:spLocks noGrp="1"/>
          </p:cNvSpPr>
          <p:nvPr>
            <p:ph type="title"/>
          </p:nvPr>
        </p:nvSpPr>
        <p:spPr>
          <a:xfrm>
            <a:off x="1097280" y="356408"/>
            <a:ext cx="10515600" cy="1325563"/>
          </a:xfrm>
        </p:spPr>
        <p:txBody>
          <a:bodyPr>
            <a:normAutofit/>
          </a:bodyPr>
          <a:lstStyle/>
          <a:p>
            <a:r>
              <a:rPr lang="en-US" altLang="zh-TW" sz="6000" dirty="0"/>
              <a:t>Design - C-hoop</a:t>
            </a:r>
            <a:endParaRPr lang="zh-TW" altLang="en-US" sz="6000" dirty="0"/>
          </a:p>
        </p:txBody>
      </p:sp>
      <p:sp>
        <p:nvSpPr>
          <p:cNvPr id="3" name="內容版面配置區 2">
            <a:extLst>
              <a:ext uri="{FF2B5EF4-FFF2-40B4-BE49-F238E27FC236}">
                <a16:creationId xmlns:a16="http://schemas.microsoft.com/office/drawing/2014/main" id="{5F827FAF-31DD-45D7-A66F-F6478EEF38B8}"/>
              </a:ext>
            </a:extLst>
          </p:cNvPr>
          <p:cNvSpPr>
            <a:spLocks noGrp="1"/>
          </p:cNvSpPr>
          <p:nvPr>
            <p:ph idx="1"/>
          </p:nvPr>
        </p:nvSpPr>
        <p:spPr/>
        <p:txBody>
          <a:bodyPr>
            <a:normAutofit/>
          </a:bodyPr>
          <a:lstStyle/>
          <a:p>
            <a:pPr marL="0" indent="0">
              <a:buNone/>
            </a:pPr>
            <a:r>
              <a:rPr lang="en-US" altLang="zh-TW" sz="4400" dirty="0"/>
              <a:t>1.Light on system</a:t>
            </a:r>
          </a:p>
          <a:p>
            <a:pPr marL="0" indent="0">
              <a:buNone/>
            </a:pPr>
            <a:endParaRPr lang="en-US" altLang="zh-TW" sz="4400" dirty="0"/>
          </a:p>
          <a:p>
            <a:pPr marL="0" indent="0">
              <a:buNone/>
            </a:pPr>
            <a:r>
              <a:rPr lang="en-US" altLang="zh-TW" sz="4800" dirty="0"/>
              <a:t>2. illumination and collection</a:t>
            </a:r>
          </a:p>
          <a:p>
            <a:pPr marL="0" indent="0">
              <a:buNone/>
            </a:pPr>
            <a:endParaRPr lang="en-US" altLang="zh-TW" sz="4800" dirty="0"/>
          </a:p>
          <a:p>
            <a:pPr marL="0" indent="0">
              <a:buNone/>
            </a:pPr>
            <a:r>
              <a:rPr lang="en-US" altLang="zh-TW" sz="4400" dirty="0"/>
              <a:t>3.Control system and dynamics analysis</a:t>
            </a:r>
            <a:endParaRPr lang="zh-TW" altLang="en-US" sz="4400" dirty="0"/>
          </a:p>
        </p:txBody>
      </p:sp>
      <p:sp>
        <p:nvSpPr>
          <p:cNvPr id="4" name="箭號: 向右 3">
            <a:extLst>
              <a:ext uri="{FF2B5EF4-FFF2-40B4-BE49-F238E27FC236}">
                <a16:creationId xmlns:a16="http://schemas.microsoft.com/office/drawing/2014/main" id="{4330C7E5-F3B6-4C78-B196-EF1C0C2FAE79}"/>
              </a:ext>
            </a:extLst>
          </p:cNvPr>
          <p:cNvSpPr/>
          <p:nvPr/>
        </p:nvSpPr>
        <p:spPr>
          <a:xfrm>
            <a:off x="838200" y="2637841"/>
            <a:ext cx="1183105" cy="7178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文字方塊 4">
            <a:extLst>
              <a:ext uri="{FF2B5EF4-FFF2-40B4-BE49-F238E27FC236}">
                <a16:creationId xmlns:a16="http://schemas.microsoft.com/office/drawing/2014/main" id="{F2889FA5-BBF6-4D63-8260-869B22B48721}"/>
              </a:ext>
            </a:extLst>
          </p:cNvPr>
          <p:cNvSpPr txBox="1"/>
          <p:nvPr/>
        </p:nvSpPr>
        <p:spPr>
          <a:xfrm>
            <a:off x="2173705" y="2637841"/>
            <a:ext cx="5831305" cy="707886"/>
          </a:xfrm>
          <a:prstGeom prst="rect">
            <a:avLst/>
          </a:prstGeom>
          <a:noFill/>
        </p:spPr>
        <p:txBody>
          <a:bodyPr wrap="square" rtlCol="0">
            <a:spAutoFit/>
          </a:bodyPr>
          <a:lstStyle/>
          <a:p>
            <a:r>
              <a:rPr lang="en-US" altLang="zh-TW" sz="4000" dirty="0">
                <a:solidFill>
                  <a:srgbClr val="FF0000"/>
                </a:solidFill>
              </a:rPr>
              <a:t>Controlled gene expression</a:t>
            </a:r>
            <a:endParaRPr lang="zh-TW" altLang="en-US" sz="4000" dirty="0">
              <a:solidFill>
                <a:srgbClr val="FF0000"/>
              </a:solidFill>
            </a:endParaRPr>
          </a:p>
        </p:txBody>
      </p:sp>
      <p:sp>
        <p:nvSpPr>
          <p:cNvPr id="6" name="箭號: 向右 5">
            <a:extLst>
              <a:ext uri="{FF2B5EF4-FFF2-40B4-BE49-F238E27FC236}">
                <a16:creationId xmlns:a16="http://schemas.microsoft.com/office/drawing/2014/main" id="{B9C1F833-769C-430F-B628-B3E80C35C633}"/>
              </a:ext>
            </a:extLst>
          </p:cNvPr>
          <p:cNvSpPr/>
          <p:nvPr/>
        </p:nvSpPr>
        <p:spPr>
          <a:xfrm>
            <a:off x="830179" y="5459079"/>
            <a:ext cx="1191126" cy="7178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文字方塊 6">
            <a:extLst>
              <a:ext uri="{FF2B5EF4-FFF2-40B4-BE49-F238E27FC236}">
                <a16:creationId xmlns:a16="http://schemas.microsoft.com/office/drawing/2014/main" id="{EE6C022D-9196-4E2E-9A52-C49A80465D7B}"/>
              </a:ext>
            </a:extLst>
          </p:cNvPr>
          <p:cNvSpPr txBox="1"/>
          <p:nvPr/>
        </p:nvSpPr>
        <p:spPr>
          <a:xfrm>
            <a:off x="2265946" y="5528999"/>
            <a:ext cx="5646821" cy="707886"/>
          </a:xfrm>
          <a:prstGeom prst="rect">
            <a:avLst/>
          </a:prstGeom>
          <a:noFill/>
        </p:spPr>
        <p:txBody>
          <a:bodyPr wrap="square" rtlCol="0">
            <a:spAutoFit/>
          </a:bodyPr>
          <a:lstStyle/>
          <a:p>
            <a:r>
              <a:rPr lang="en-US" altLang="zh-TW" sz="4000" dirty="0">
                <a:solidFill>
                  <a:srgbClr val="FF0000"/>
                </a:solidFill>
              </a:rPr>
              <a:t>Predict and modular</a:t>
            </a:r>
            <a:endParaRPr lang="zh-TW" altLang="en-US" sz="4000" dirty="0">
              <a:solidFill>
                <a:srgbClr val="FF0000"/>
              </a:solidFill>
            </a:endParaRPr>
          </a:p>
        </p:txBody>
      </p:sp>
      <p:sp>
        <p:nvSpPr>
          <p:cNvPr id="8" name="箭號: 向右 7">
            <a:extLst>
              <a:ext uri="{FF2B5EF4-FFF2-40B4-BE49-F238E27FC236}">
                <a16:creationId xmlns:a16="http://schemas.microsoft.com/office/drawing/2014/main" id="{867CD72E-4DDB-4A20-801C-1FDB4CB9F628}"/>
              </a:ext>
            </a:extLst>
          </p:cNvPr>
          <p:cNvSpPr/>
          <p:nvPr/>
        </p:nvSpPr>
        <p:spPr>
          <a:xfrm>
            <a:off x="838200" y="4001294"/>
            <a:ext cx="1183105" cy="7178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文字方塊 8">
            <a:extLst>
              <a:ext uri="{FF2B5EF4-FFF2-40B4-BE49-F238E27FC236}">
                <a16:creationId xmlns:a16="http://schemas.microsoft.com/office/drawing/2014/main" id="{01862DA9-E2B1-49B7-BB1B-5FB255B4E4A3}"/>
              </a:ext>
            </a:extLst>
          </p:cNvPr>
          <p:cNvSpPr txBox="1"/>
          <p:nvPr/>
        </p:nvSpPr>
        <p:spPr>
          <a:xfrm>
            <a:off x="2173705" y="4037070"/>
            <a:ext cx="4804610" cy="707886"/>
          </a:xfrm>
          <a:prstGeom prst="rect">
            <a:avLst/>
          </a:prstGeom>
          <a:noFill/>
        </p:spPr>
        <p:txBody>
          <a:bodyPr wrap="square" rtlCol="0">
            <a:spAutoFit/>
          </a:bodyPr>
          <a:lstStyle/>
          <a:p>
            <a:r>
              <a:rPr lang="en-US" altLang="zh-TW" sz="4000" dirty="0">
                <a:solidFill>
                  <a:srgbClr val="FF0000"/>
                </a:solidFill>
              </a:rPr>
              <a:t>Collect secret protein</a:t>
            </a:r>
            <a:endParaRPr lang="zh-TW" altLang="en-US" sz="4000" dirty="0">
              <a:solidFill>
                <a:srgbClr val="FF0000"/>
              </a:solidFill>
            </a:endParaRPr>
          </a:p>
        </p:txBody>
      </p:sp>
      <p:sp>
        <p:nvSpPr>
          <p:cNvPr id="10" name="投影片編號版面配置區 9"/>
          <p:cNvSpPr>
            <a:spLocks noGrp="1"/>
          </p:cNvSpPr>
          <p:nvPr>
            <p:ph type="sldNum" sz="quarter" idx="12"/>
          </p:nvPr>
        </p:nvSpPr>
        <p:spPr/>
        <p:txBody>
          <a:bodyPr/>
          <a:lstStyle/>
          <a:p>
            <a:fld id="{5AEB807D-E1C8-4627-915B-A220824D33E4}" type="slidenum">
              <a:rPr lang="zh-TW" altLang="en-US" smtClean="0"/>
              <a:pPr/>
              <a:t>5</a:t>
            </a:fld>
            <a:endParaRPr lang="zh-TW" altLang="en-US" dirty="0"/>
          </a:p>
        </p:txBody>
      </p:sp>
    </p:spTree>
    <p:extLst>
      <p:ext uri="{BB962C8B-B14F-4D97-AF65-F5344CB8AC3E}">
        <p14:creationId xmlns:p14="http://schemas.microsoft.com/office/powerpoint/2010/main" val="317298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0-#ppt_w/2"/>
                                          </p:val>
                                        </p:tav>
                                        <p:tav tm="100000">
                                          <p:val>
                                            <p:strVal val="#ppt_x"/>
                                          </p:val>
                                        </p:tav>
                                      </p:tavLst>
                                    </p:anim>
                                    <p:anim calcmode="lin" valueType="num">
                                      <p:cBhvr additive="base">
                                        <p:cTn id="17" dur="500" fill="hold"/>
                                        <p:tgtEl>
                                          <p:spTgt spid="8"/>
                                        </p:tgtEl>
                                        <p:attrNameLst>
                                          <p:attrName>ppt_y</p:attrName>
                                        </p:attrNameLst>
                                      </p:cBhvr>
                                      <p:tavLst>
                                        <p:tav tm="0">
                                          <p:val>
                                            <p:strVal val="#ppt_y"/>
                                          </p:val>
                                        </p:tav>
                                        <p:tav tm="100000">
                                          <p:val>
                                            <p:strVal val="#ppt_y"/>
                                          </p:val>
                                        </p:tav>
                                      </p:tavLst>
                                    </p:anim>
                                  </p:childTnLst>
                                </p:cTn>
                              </p:par>
                              <p:par>
                                <p:cTn id="18" presetID="10" presetClass="entr" presetSubtype="0"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0-#ppt_w/2"/>
                                          </p:val>
                                        </p:tav>
                                        <p:tav tm="100000">
                                          <p:val>
                                            <p:strVal val="#ppt_x"/>
                                          </p:val>
                                        </p:tav>
                                      </p:tavLst>
                                    </p:anim>
                                    <p:anim calcmode="lin" valueType="num">
                                      <p:cBhvr additive="base">
                                        <p:cTn id="26" dur="500" fill="hold"/>
                                        <p:tgtEl>
                                          <p:spTgt spid="6"/>
                                        </p:tgtEl>
                                        <p:attrNameLst>
                                          <p:attrName>ppt_y</p:attrName>
                                        </p:attrNameLst>
                                      </p:cBhvr>
                                      <p:tavLst>
                                        <p:tav tm="0">
                                          <p:val>
                                            <p:strVal val="#ppt_y"/>
                                          </p:val>
                                        </p:tav>
                                        <p:tav tm="100000">
                                          <p:val>
                                            <p:strVal val="#ppt_y"/>
                                          </p:val>
                                        </p:tav>
                                      </p:tavLst>
                                    </p:anim>
                                  </p:childTnLst>
                                </p:cTn>
                              </p:par>
                              <p:par>
                                <p:cTn id="27" presetID="10"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animBg="1"/>
      <p:bldP spid="7" grpId="0"/>
      <p:bldP spid="8" grpId="0" animBg="1"/>
      <p:bldP spid="9"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endParaRPr/>
          </a:p>
        </p:txBody>
      </p:sp>
      <p:sp>
        <p:nvSpPr>
          <p:cNvPr id="165" name="Google Shape;165;p30"/>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spcAft>
                <a:spcPts val="2133"/>
              </a:spcAft>
              <a:buNone/>
            </a:pPr>
            <a:endParaRPr/>
          </a:p>
        </p:txBody>
      </p:sp>
      <p:pic>
        <p:nvPicPr>
          <p:cNvPr id="166" name="Google Shape;166;p30"/>
          <p:cNvPicPr preferRelativeResize="0"/>
          <p:nvPr/>
        </p:nvPicPr>
        <p:blipFill>
          <a:blip r:embed="rId3">
            <a:alphaModFix/>
          </a:blip>
          <a:stretch>
            <a:fillRect/>
          </a:stretch>
        </p:blipFill>
        <p:spPr>
          <a:xfrm>
            <a:off x="517200" y="1120997"/>
            <a:ext cx="10917418" cy="4555200"/>
          </a:xfrm>
          <a:prstGeom prst="rect">
            <a:avLst/>
          </a:prstGeom>
          <a:noFill/>
          <a:ln>
            <a:noFill/>
          </a:ln>
        </p:spPr>
      </p:pic>
      <p:sp>
        <p:nvSpPr>
          <p:cNvPr id="2" name="投影片編號版面配置區 1"/>
          <p:cNvSpPr>
            <a:spLocks noGrp="1"/>
          </p:cNvSpPr>
          <p:nvPr>
            <p:ph type="sldNum" idx="12"/>
          </p:nvPr>
        </p:nvSpPr>
        <p:spPr/>
        <p:txBody>
          <a:bodyPr/>
          <a:lstStyle/>
          <a:p>
            <a:fld id="{00000000-1234-1234-1234-123412341234}" type="slidenum">
              <a:rPr lang="en-US" altLang="zh-TW" smtClean="0"/>
              <a:pPr/>
              <a:t>50</a:t>
            </a:fld>
            <a:endParaRPr lang="zh-TW" altLang="en-US"/>
          </a:p>
        </p:txBody>
      </p:sp>
    </p:spTree>
    <p:extLst>
      <p:ext uri="{BB962C8B-B14F-4D97-AF65-F5344CB8AC3E}">
        <p14:creationId xmlns:p14="http://schemas.microsoft.com/office/powerpoint/2010/main" val="35263360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1"/>
          <p:cNvSpPr txBox="1">
            <a:spLocks noGrp="1"/>
          </p:cNvSpPr>
          <p:nvPr>
            <p:ph type="title"/>
          </p:nvPr>
        </p:nvSpPr>
        <p:spPr>
          <a:xfrm>
            <a:off x="295528" y="861222"/>
            <a:ext cx="11360800" cy="763600"/>
          </a:xfrm>
          <a:prstGeom prst="rect">
            <a:avLst/>
          </a:prstGeom>
        </p:spPr>
        <p:txBody>
          <a:bodyPr spcFirstLastPara="1" vert="horz" wrap="square" lIns="121900" tIns="121900" rIns="121900" bIns="121900" rtlCol="0" anchor="t" anchorCtr="0">
            <a:noAutofit/>
          </a:bodyPr>
          <a:lstStyle/>
          <a:p>
            <a:pPr algn="ctr">
              <a:lnSpc>
                <a:spcPct val="120000"/>
              </a:lnSpc>
              <a:spcAft>
                <a:spcPts val="267"/>
              </a:spcAft>
              <a:buClr>
                <a:schemeClr val="dk1"/>
              </a:buClr>
              <a:buSzPts val="1100"/>
            </a:pPr>
            <a:r>
              <a:rPr lang="en-US" altLang="zh-TW" sz="4000" dirty="0">
                <a:solidFill>
                  <a:srgbClr val="212529"/>
                </a:solidFill>
              </a:rPr>
              <a:t>Semiconductor Refrigerator</a:t>
            </a:r>
            <a:endParaRPr sz="4000" dirty="0"/>
          </a:p>
        </p:txBody>
      </p:sp>
      <p:sp>
        <p:nvSpPr>
          <p:cNvPr id="172" name="Google Shape;172;p31"/>
          <p:cNvSpPr txBox="1">
            <a:spLocks noGrp="1"/>
          </p:cNvSpPr>
          <p:nvPr>
            <p:ph type="body" idx="1"/>
          </p:nvPr>
        </p:nvSpPr>
        <p:spPr>
          <a:xfrm>
            <a:off x="637273" y="1605571"/>
            <a:ext cx="11360800" cy="5501200"/>
          </a:xfrm>
          <a:prstGeom prst="rect">
            <a:avLst/>
          </a:prstGeom>
        </p:spPr>
        <p:txBody>
          <a:bodyPr spcFirstLastPara="1" vert="horz" wrap="square" lIns="121900" tIns="121900" rIns="121900" bIns="121900" rtlCol="0" anchor="t" anchorCtr="0">
            <a:noAutofit/>
          </a:bodyPr>
          <a:lstStyle/>
          <a:p>
            <a:pPr marL="0" indent="0">
              <a:lnSpc>
                <a:spcPct val="100000"/>
              </a:lnSpc>
              <a:buNone/>
            </a:pPr>
            <a:r>
              <a:rPr lang="en-US" altLang="zh-TW" sz="3467" dirty="0">
                <a:solidFill>
                  <a:srgbClr val="000000"/>
                </a:solidFill>
              </a:rPr>
              <a:t>Main part: </a:t>
            </a:r>
            <a:r>
              <a:rPr lang="en-US" altLang="zh-TW" sz="3467" dirty="0">
                <a:solidFill>
                  <a:srgbClr val="FF0000"/>
                </a:solidFill>
              </a:rPr>
              <a:t>semiconductor chilling plate</a:t>
            </a:r>
            <a:endParaRPr sz="3467" dirty="0">
              <a:solidFill>
                <a:srgbClr val="FF0000"/>
              </a:solidFill>
            </a:endParaRPr>
          </a:p>
          <a:p>
            <a:pPr marL="0" indent="0">
              <a:lnSpc>
                <a:spcPct val="100000"/>
              </a:lnSpc>
              <a:spcBef>
                <a:spcPts val="2133"/>
              </a:spcBef>
              <a:buNone/>
            </a:pPr>
            <a:r>
              <a:rPr lang="en-US" altLang="zh-TW" sz="3467" dirty="0">
                <a:solidFill>
                  <a:srgbClr val="000000"/>
                </a:solidFill>
              </a:rPr>
              <a:t>Features</a:t>
            </a:r>
            <a:endParaRPr sz="3467" dirty="0">
              <a:solidFill>
                <a:srgbClr val="000000"/>
              </a:solidFill>
            </a:endParaRPr>
          </a:p>
          <a:p>
            <a:pPr indent="-524920">
              <a:lnSpc>
                <a:spcPct val="100000"/>
              </a:lnSpc>
              <a:spcBef>
                <a:spcPts val="2133"/>
              </a:spcBef>
              <a:buClr>
                <a:srgbClr val="000000"/>
              </a:buClr>
              <a:buSzPts val="2600"/>
              <a:buAutoNum type="arabicPeriod"/>
            </a:pPr>
            <a:r>
              <a:rPr lang="en-US" altLang="zh-TW" sz="3467" dirty="0">
                <a:solidFill>
                  <a:srgbClr val="000000"/>
                </a:solidFill>
              </a:rPr>
              <a:t>works at 60W</a:t>
            </a:r>
            <a:endParaRPr sz="3467" dirty="0">
              <a:solidFill>
                <a:srgbClr val="000000"/>
              </a:solidFill>
            </a:endParaRPr>
          </a:p>
          <a:p>
            <a:pPr indent="-524920">
              <a:lnSpc>
                <a:spcPct val="100000"/>
              </a:lnSpc>
              <a:buClr>
                <a:srgbClr val="000000"/>
              </a:buClr>
              <a:buSzPts val="2600"/>
              <a:buAutoNum type="arabicPeriod"/>
            </a:pPr>
            <a:r>
              <a:rPr lang="en-US" altLang="zh-TW" sz="3467" dirty="0">
                <a:solidFill>
                  <a:srgbClr val="000000"/>
                </a:solidFill>
              </a:rPr>
              <a:t>to storage effluents</a:t>
            </a:r>
            <a:endParaRPr sz="3467" dirty="0">
              <a:solidFill>
                <a:srgbClr val="000000"/>
              </a:solidFill>
            </a:endParaRPr>
          </a:p>
          <a:p>
            <a:pPr indent="-524920">
              <a:lnSpc>
                <a:spcPct val="100000"/>
              </a:lnSpc>
              <a:spcBef>
                <a:spcPts val="2133"/>
              </a:spcBef>
              <a:spcAft>
                <a:spcPts val="2133"/>
              </a:spcAft>
              <a:buClr>
                <a:srgbClr val="000000"/>
              </a:buClr>
              <a:buSzPts val="2600"/>
              <a:buAutoNum type="arabicPeriod"/>
            </a:pPr>
            <a:r>
              <a:rPr lang="en-US" altLang="zh-TW" sz="3467" dirty="0">
                <a:solidFill>
                  <a:srgbClr val="FF0000"/>
                </a:solidFill>
              </a:rPr>
              <a:t>water-fan cooling device</a:t>
            </a:r>
            <a:r>
              <a:rPr lang="zh-TW" altLang="en-US" sz="3467" dirty="0">
                <a:solidFill>
                  <a:srgbClr val="000000"/>
                </a:solidFill>
              </a:rPr>
              <a:t> </a:t>
            </a:r>
            <a:r>
              <a:rPr lang="en-US" altLang="zh-TW" sz="3467" dirty="0">
                <a:solidFill>
                  <a:srgbClr val="000000"/>
                </a:solidFill>
              </a:rPr>
              <a:t>is in the refrigerator to cool down the hot surface of the chilling plate</a:t>
            </a:r>
            <a:endParaRPr sz="3467" dirty="0">
              <a:solidFill>
                <a:srgbClr val="000000"/>
              </a:solidFill>
            </a:endParaRPr>
          </a:p>
        </p:txBody>
      </p:sp>
      <p:sp>
        <p:nvSpPr>
          <p:cNvPr id="2" name="投影片編號版面配置區 1"/>
          <p:cNvSpPr>
            <a:spLocks noGrp="1"/>
          </p:cNvSpPr>
          <p:nvPr>
            <p:ph type="sldNum" idx="12"/>
          </p:nvPr>
        </p:nvSpPr>
        <p:spPr/>
        <p:txBody>
          <a:bodyPr/>
          <a:lstStyle/>
          <a:p>
            <a:fld id="{00000000-1234-1234-1234-123412341234}" type="slidenum">
              <a:rPr lang="en-US" altLang="zh-TW" smtClean="0"/>
              <a:pPr/>
              <a:t>51</a:t>
            </a:fld>
            <a:endParaRPr lang="zh-TW" altLang="en-US"/>
          </a:p>
        </p:txBody>
      </p:sp>
    </p:spTree>
    <p:extLst>
      <p:ext uri="{BB962C8B-B14F-4D97-AF65-F5344CB8AC3E}">
        <p14:creationId xmlns:p14="http://schemas.microsoft.com/office/powerpoint/2010/main" val="387961691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2"/>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endParaRPr/>
          </a:p>
        </p:txBody>
      </p:sp>
      <p:sp>
        <p:nvSpPr>
          <p:cNvPr id="178" name="Google Shape;178;p32"/>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spcAft>
                <a:spcPts val="2133"/>
              </a:spcAft>
              <a:buNone/>
            </a:pPr>
            <a:endParaRPr/>
          </a:p>
        </p:txBody>
      </p:sp>
      <p:pic>
        <p:nvPicPr>
          <p:cNvPr id="179" name="Google Shape;179;p32"/>
          <p:cNvPicPr preferRelativeResize="0"/>
          <p:nvPr/>
        </p:nvPicPr>
        <p:blipFill>
          <a:blip r:embed="rId3">
            <a:alphaModFix/>
          </a:blip>
          <a:stretch>
            <a:fillRect/>
          </a:stretch>
        </p:blipFill>
        <p:spPr>
          <a:xfrm>
            <a:off x="1995054" y="1062182"/>
            <a:ext cx="8192655" cy="4414982"/>
          </a:xfrm>
          <a:prstGeom prst="rect">
            <a:avLst/>
          </a:prstGeom>
          <a:noFill/>
          <a:ln>
            <a:noFill/>
          </a:ln>
        </p:spPr>
      </p:pic>
      <p:sp>
        <p:nvSpPr>
          <p:cNvPr id="2" name="矩形 1"/>
          <p:cNvSpPr/>
          <p:nvPr/>
        </p:nvSpPr>
        <p:spPr>
          <a:xfrm>
            <a:off x="304800" y="1246909"/>
            <a:ext cx="1671782" cy="7481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 name="矩形 2"/>
          <p:cNvSpPr/>
          <p:nvPr/>
        </p:nvSpPr>
        <p:spPr>
          <a:xfrm>
            <a:off x="10187709" y="1536633"/>
            <a:ext cx="1099127" cy="7909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投影片編號版面配置區 3"/>
          <p:cNvSpPr>
            <a:spLocks noGrp="1"/>
          </p:cNvSpPr>
          <p:nvPr>
            <p:ph type="sldNum" idx="12"/>
          </p:nvPr>
        </p:nvSpPr>
        <p:spPr/>
        <p:txBody>
          <a:bodyPr/>
          <a:lstStyle/>
          <a:p>
            <a:fld id="{00000000-1234-1234-1234-123412341234}" type="slidenum">
              <a:rPr lang="en-US" altLang="zh-TW" smtClean="0"/>
              <a:pPr/>
              <a:t>52</a:t>
            </a:fld>
            <a:endParaRPr lang="zh-TW" altLang="en-US"/>
          </a:p>
        </p:txBody>
      </p:sp>
    </p:spTree>
    <p:extLst>
      <p:ext uri="{BB962C8B-B14F-4D97-AF65-F5344CB8AC3E}">
        <p14:creationId xmlns:p14="http://schemas.microsoft.com/office/powerpoint/2010/main" val="236055376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3"/>
          <p:cNvSpPr txBox="1">
            <a:spLocks noGrp="1"/>
          </p:cNvSpPr>
          <p:nvPr>
            <p:ph type="title"/>
          </p:nvPr>
        </p:nvSpPr>
        <p:spPr>
          <a:xfrm>
            <a:off x="415600" y="308600"/>
            <a:ext cx="11360800" cy="763600"/>
          </a:xfrm>
          <a:prstGeom prst="rect">
            <a:avLst/>
          </a:prstGeom>
        </p:spPr>
        <p:txBody>
          <a:bodyPr spcFirstLastPara="1" vert="horz" wrap="square" lIns="121900" tIns="121900" rIns="121900" bIns="121900" rtlCol="0" anchor="t" anchorCtr="0">
            <a:noAutofit/>
          </a:bodyPr>
          <a:lstStyle/>
          <a:p>
            <a:pPr>
              <a:lnSpc>
                <a:spcPct val="120000"/>
              </a:lnSpc>
              <a:spcAft>
                <a:spcPts val="267"/>
              </a:spcAft>
              <a:buClr>
                <a:schemeClr val="dk1"/>
              </a:buClr>
              <a:buSzPts val="1100"/>
            </a:pPr>
            <a:r>
              <a:rPr lang="en-US" altLang="zh-TW" sz="4000">
                <a:solidFill>
                  <a:srgbClr val="212529"/>
                </a:solidFill>
              </a:rPr>
              <a:t>Three-axis Stepper Motor</a:t>
            </a:r>
            <a:endParaRPr sz="4000"/>
          </a:p>
        </p:txBody>
      </p:sp>
      <p:sp>
        <p:nvSpPr>
          <p:cNvPr id="185" name="Google Shape;185;p33"/>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lnSpc>
                <a:spcPct val="100000"/>
              </a:lnSpc>
              <a:spcAft>
                <a:spcPts val="2133"/>
              </a:spcAft>
              <a:buNone/>
            </a:pPr>
            <a:endParaRPr sz="3200">
              <a:solidFill>
                <a:srgbClr val="212529"/>
              </a:solidFill>
            </a:endParaRPr>
          </a:p>
        </p:txBody>
      </p:sp>
      <p:pic>
        <p:nvPicPr>
          <p:cNvPr id="186" name="Google Shape;186;p33"/>
          <p:cNvPicPr preferRelativeResize="0"/>
          <p:nvPr/>
        </p:nvPicPr>
        <p:blipFill rotWithShape="1">
          <a:blip r:embed="rId3">
            <a:alphaModFix/>
          </a:blip>
          <a:srcRect l="2471" t="5881" r="4626" b="5536"/>
          <a:stretch/>
        </p:blipFill>
        <p:spPr>
          <a:xfrm>
            <a:off x="1793737" y="1072199"/>
            <a:ext cx="8126118" cy="5019633"/>
          </a:xfrm>
          <a:prstGeom prst="rect">
            <a:avLst/>
          </a:prstGeom>
          <a:noFill/>
          <a:ln>
            <a:noFill/>
          </a:ln>
        </p:spPr>
      </p:pic>
      <p:sp>
        <p:nvSpPr>
          <p:cNvPr id="2" name="矩形 1"/>
          <p:cNvSpPr/>
          <p:nvPr/>
        </p:nvSpPr>
        <p:spPr>
          <a:xfrm>
            <a:off x="556064" y="1536633"/>
            <a:ext cx="1237673" cy="99752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 name="矩形 2"/>
          <p:cNvSpPr/>
          <p:nvPr/>
        </p:nvSpPr>
        <p:spPr>
          <a:xfrm>
            <a:off x="9919855" y="1394690"/>
            <a:ext cx="1378137" cy="711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投影片編號版面配置區 3"/>
          <p:cNvSpPr>
            <a:spLocks noGrp="1"/>
          </p:cNvSpPr>
          <p:nvPr>
            <p:ph type="sldNum" idx="12"/>
          </p:nvPr>
        </p:nvSpPr>
        <p:spPr/>
        <p:txBody>
          <a:bodyPr/>
          <a:lstStyle/>
          <a:p>
            <a:fld id="{00000000-1234-1234-1234-123412341234}" type="slidenum">
              <a:rPr lang="en-US" altLang="zh-TW" smtClean="0"/>
              <a:pPr/>
              <a:t>53</a:t>
            </a:fld>
            <a:endParaRPr lang="zh-TW" altLang="en-US"/>
          </a:p>
        </p:txBody>
      </p:sp>
    </p:spTree>
    <p:extLst>
      <p:ext uri="{BB962C8B-B14F-4D97-AF65-F5344CB8AC3E}">
        <p14:creationId xmlns:p14="http://schemas.microsoft.com/office/powerpoint/2010/main" val="12604197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ctrTitle"/>
          </p:nvPr>
        </p:nvSpPr>
        <p:spPr/>
        <p:txBody>
          <a:bodyPr>
            <a:normAutofit/>
          </a:bodyPr>
          <a:lstStyle/>
          <a:p>
            <a:r>
              <a:rPr lang="en-US" altLang="zh-TW" sz="7200" dirty="0"/>
              <a:t>Software</a:t>
            </a:r>
            <a:endParaRPr lang="zh-TW" altLang="en-US" sz="7200" dirty="0"/>
          </a:p>
        </p:txBody>
      </p:sp>
      <p:sp>
        <p:nvSpPr>
          <p:cNvPr id="5" name="副標題 4"/>
          <p:cNvSpPr>
            <a:spLocks noGrp="1"/>
          </p:cNvSpPr>
          <p:nvPr>
            <p:ph type="subTitle" idx="1"/>
          </p:nvPr>
        </p:nvSpPr>
        <p:spPr/>
        <p:txBody>
          <a:bodyPr/>
          <a:lstStyle/>
          <a:p>
            <a:endParaRPr lang="zh-TW" altLang="en-US" dirty="0"/>
          </a:p>
        </p:txBody>
      </p:sp>
      <p:sp>
        <p:nvSpPr>
          <p:cNvPr id="2" name="投影片編號版面配置區 1"/>
          <p:cNvSpPr>
            <a:spLocks noGrp="1"/>
          </p:cNvSpPr>
          <p:nvPr>
            <p:ph type="sldNum" sz="quarter" idx="12"/>
          </p:nvPr>
        </p:nvSpPr>
        <p:spPr/>
        <p:txBody>
          <a:bodyPr/>
          <a:lstStyle/>
          <a:p>
            <a:fld id="{5AEB807D-E1C8-4627-915B-A220824D33E4}" type="slidenum">
              <a:rPr lang="zh-TW" altLang="en-US" smtClean="0"/>
              <a:pPr/>
              <a:t>54</a:t>
            </a:fld>
            <a:endParaRPr lang="zh-TW" altLang="en-US" dirty="0"/>
          </a:p>
        </p:txBody>
      </p:sp>
    </p:spTree>
    <p:extLst>
      <p:ext uri="{BB962C8B-B14F-4D97-AF65-F5344CB8AC3E}">
        <p14:creationId xmlns:p14="http://schemas.microsoft.com/office/powerpoint/2010/main" val="425332766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1097280" y="1349124"/>
            <a:ext cx="10058400" cy="5508876"/>
          </a:xfrm>
        </p:spPr>
        <p:txBody>
          <a:bodyPr>
            <a:normAutofit/>
          </a:bodyPr>
          <a:lstStyle/>
          <a:p>
            <a:r>
              <a:rPr lang="en-US" altLang="zh-TW" sz="2800" dirty="0"/>
              <a:t>Problem</a:t>
            </a:r>
            <a:r>
              <a:rPr lang="zh-TW" altLang="en-US" sz="2800" dirty="0"/>
              <a:t>：</a:t>
            </a:r>
            <a:r>
              <a:rPr lang="en-US" altLang="zh-TW" sz="2400" dirty="0"/>
              <a:t>Each tracking process produces more than 1500 frames.</a:t>
            </a:r>
          </a:p>
          <a:p>
            <a:pPr algn="ctr"/>
            <a:r>
              <a:rPr lang="en-US" altLang="zh-TW" sz="3600" dirty="0">
                <a:solidFill>
                  <a:schemeClr val="tx1"/>
                </a:solidFill>
              </a:rPr>
              <a:t>Manually</a:t>
            </a:r>
          </a:p>
          <a:p>
            <a:r>
              <a:rPr lang="en-US" altLang="zh-TW" sz="2400" dirty="0"/>
              <a:t>Build a simple software to track down as many cells per frame as we can, and control the precision under a specified level. </a:t>
            </a:r>
          </a:p>
          <a:p>
            <a:r>
              <a:rPr lang="en-US" altLang="zh-TW" dirty="0"/>
              <a:t>=&gt; </a:t>
            </a:r>
            <a:r>
              <a:rPr lang="en-US" altLang="zh-TW" sz="2800" dirty="0" err="1"/>
              <a:t>OpenCV</a:t>
            </a:r>
            <a:r>
              <a:rPr lang="en-US" altLang="zh-TW" sz="2800" dirty="0"/>
              <a:t>  CSRT</a:t>
            </a:r>
          </a:p>
          <a:p>
            <a:r>
              <a:rPr lang="en-US" altLang="zh-TW" sz="2800" dirty="0"/>
              <a:t>Keep track of alive cells for a relatively large amount of time, and without using dye or fluorescence.</a:t>
            </a:r>
            <a:endParaRPr lang="zh-TW" altLang="en-US" sz="3600" dirty="0"/>
          </a:p>
        </p:txBody>
      </p:sp>
      <p:sp>
        <p:nvSpPr>
          <p:cNvPr id="2" name="矩形 1"/>
          <p:cNvSpPr/>
          <p:nvPr/>
        </p:nvSpPr>
        <p:spPr>
          <a:xfrm>
            <a:off x="1200727" y="1745673"/>
            <a:ext cx="9910618"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乘號 3">
            <a:extLst>
              <a:ext uri="{FF2B5EF4-FFF2-40B4-BE49-F238E27FC236}">
                <a16:creationId xmlns:a16="http://schemas.microsoft.com/office/drawing/2014/main" id="{E7BAD760-B180-4818-B5E7-23E8E3E8F7ED}"/>
              </a:ext>
            </a:extLst>
          </p:cNvPr>
          <p:cNvSpPr/>
          <p:nvPr/>
        </p:nvSpPr>
        <p:spPr>
          <a:xfrm>
            <a:off x="5442162" y="1522003"/>
            <a:ext cx="1427747" cy="1303307"/>
          </a:xfrm>
          <a:prstGeom prst="mathMultiply">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投影片編號版面配置區 4"/>
          <p:cNvSpPr>
            <a:spLocks noGrp="1"/>
          </p:cNvSpPr>
          <p:nvPr>
            <p:ph type="sldNum" sz="quarter" idx="12"/>
          </p:nvPr>
        </p:nvSpPr>
        <p:spPr/>
        <p:txBody>
          <a:bodyPr/>
          <a:lstStyle/>
          <a:p>
            <a:fld id="{5AEB807D-E1C8-4627-915B-A220824D33E4}" type="slidenum">
              <a:rPr lang="zh-TW" altLang="en-US" smtClean="0"/>
              <a:pPr/>
              <a:t>55</a:t>
            </a:fld>
            <a:endParaRPr lang="zh-TW" altLang="en-US" dirty="0"/>
          </a:p>
        </p:txBody>
      </p:sp>
    </p:spTree>
    <p:extLst>
      <p:ext uri="{BB962C8B-B14F-4D97-AF65-F5344CB8AC3E}">
        <p14:creationId xmlns:p14="http://schemas.microsoft.com/office/powerpoint/2010/main" val="3549081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normAutofit/>
          </a:bodyPr>
          <a:lstStyle/>
          <a:p>
            <a:r>
              <a:rPr lang="en-US" altLang="zh-TW" sz="7200" b="1" dirty="0"/>
              <a:t>Human Practice</a:t>
            </a:r>
            <a:endParaRPr lang="zh-TW" altLang="en-US" sz="7200" b="1" dirty="0"/>
          </a:p>
        </p:txBody>
      </p:sp>
      <p:sp>
        <p:nvSpPr>
          <p:cNvPr id="3" name="副標題 2"/>
          <p:cNvSpPr>
            <a:spLocks noGrp="1"/>
          </p:cNvSpPr>
          <p:nvPr>
            <p:ph type="subTitle" idx="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5AEB807D-E1C8-4627-915B-A220824D33E4}" type="slidenum">
              <a:rPr lang="zh-TW" altLang="en-US" smtClean="0"/>
              <a:pPr/>
              <a:t>56</a:t>
            </a:fld>
            <a:endParaRPr lang="zh-TW" altLang="en-US" dirty="0"/>
          </a:p>
        </p:txBody>
      </p:sp>
    </p:spTree>
    <p:extLst>
      <p:ext uri="{BB962C8B-B14F-4D97-AF65-F5344CB8AC3E}">
        <p14:creationId xmlns:p14="http://schemas.microsoft.com/office/powerpoint/2010/main" val="22176570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內容版面配置區 5"/>
          <p:cNvGraphicFramePr>
            <a:graphicFrameLocks noGrp="1"/>
          </p:cNvGraphicFramePr>
          <p:nvPr>
            <p:ph idx="1"/>
            <p:extLst>
              <p:ext uri="{D42A27DB-BD31-4B8C-83A1-F6EECF244321}">
                <p14:modId xmlns:p14="http://schemas.microsoft.com/office/powerpoint/2010/main" val="3916185465"/>
              </p:ext>
            </p:extLst>
          </p:nvPr>
        </p:nvGraphicFramePr>
        <p:xfrm>
          <a:off x="570080" y="720437"/>
          <a:ext cx="10846066" cy="50707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矩形 2"/>
          <p:cNvSpPr/>
          <p:nvPr/>
        </p:nvSpPr>
        <p:spPr>
          <a:xfrm>
            <a:off x="914401" y="1616365"/>
            <a:ext cx="3657600" cy="3232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矩形 4"/>
          <p:cNvSpPr/>
          <p:nvPr/>
        </p:nvSpPr>
        <p:spPr>
          <a:xfrm>
            <a:off x="7536873" y="1616365"/>
            <a:ext cx="3731492" cy="3232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投影片編號版面配置區 1"/>
          <p:cNvSpPr>
            <a:spLocks noGrp="1"/>
          </p:cNvSpPr>
          <p:nvPr>
            <p:ph type="sldNum" sz="quarter" idx="12"/>
          </p:nvPr>
        </p:nvSpPr>
        <p:spPr/>
        <p:txBody>
          <a:bodyPr/>
          <a:lstStyle/>
          <a:p>
            <a:fld id="{5AEB807D-E1C8-4627-915B-A220824D33E4}" type="slidenum">
              <a:rPr lang="zh-TW" altLang="en-US" smtClean="0"/>
              <a:pPr/>
              <a:t>57</a:t>
            </a:fld>
            <a:endParaRPr lang="zh-TW" altLang="en-US" dirty="0"/>
          </a:p>
        </p:txBody>
      </p:sp>
    </p:spTree>
    <p:extLst>
      <p:ext uri="{BB962C8B-B14F-4D97-AF65-F5344CB8AC3E}">
        <p14:creationId xmlns:p14="http://schemas.microsoft.com/office/powerpoint/2010/main" val="36020904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b="1" dirty="0"/>
              <a:t>Integrated Human Practices</a:t>
            </a:r>
            <a:endParaRPr lang="zh-TW" altLang="en-US" b="1" dirty="0"/>
          </a:p>
        </p:txBody>
      </p:sp>
      <p:sp>
        <p:nvSpPr>
          <p:cNvPr id="3" name="內容版面配置區 2"/>
          <p:cNvSpPr>
            <a:spLocks noGrp="1"/>
          </p:cNvSpPr>
          <p:nvPr>
            <p:ph idx="1"/>
          </p:nvPr>
        </p:nvSpPr>
        <p:spPr/>
        <p:txBody>
          <a:bodyPr>
            <a:normAutofit/>
          </a:bodyPr>
          <a:lstStyle/>
          <a:p>
            <a:r>
              <a:rPr lang="en-US" altLang="zh-TW" sz="3600" dirty="0"/>
              <a:t>1.Ask for the feasibility of their project toward the experts.</a:t>
            </a:r>
          </a:p>
          <a:p>
            <a:endParaRPr lang="en-US" altLang="zh-TW" sz="3600" dirty="0"/>
          </a:p>
          <a:p>
            <a:r>
              <a:rPr lang="en-US" altLang="zh-TW" sz="3600" dirty="0"/>
              <a:t>2.Description about traditional chemotherapy.</a:t>
            </a:r>
          </a:p>
          <a:p>
            <a:endParaRPr lang="en-US" altLang="zh-TW" sz="3600" dirty="0"/>
          </a:p>
          <a:p>
            <a:r>
              <a:rPr lang="en-US" altLang="zh-TW" sz="3600" dirty="0"/>
              <a:t>3.The history and mechanism of Immunotherapy.</a:t>
            </a:r>
            <a:endParaRPr lang="zh-TW" altLang="en-US" sz="3600" dirty="0"/>
          </a:p>
        </p:txBody>
      </p:sp>
      <p:sp>
        <p:nvSpPr>
          <p:cNvPr id="4" name="投影片編號版面配置區 3"/>
          <p:cNvSpPr>
            <a:spLocks noGrp="1"/>
          </p:cNvSpPr>
          <p:nvPr>
            <p:ph type="sldNum" sz="quarter" idx="12"/>
          </p:nvPr>
        </p:nvSpPr>
        <p:spPr/>
        <p:txBody>
          <a:bodyPr/>
          <a:lstStyle/>
          <a:p>
            <a:fld id="{5AEB807D-E1C8-4627-915B-A220824D33E4}" type="slidenum">
              <a:rPr lang="zh-TW" altLang="en-US" smtClean="0"/>
              <a:pPr/>
              <a:t>58</a:t>
            </a:fld>
            <a:endParaRPr lang="zh-TW" altLang="en-US" dirty="0"/>
          </a:p>
        </p:txBody>
      </p:sp>
    </p:spTree>
    <p:extLst>
      <p:ext uri="{BB962C8B-B14F-4D97-AF65-F5344CB8AC3E}">
        <p14:creationId xmlns:p14="http://schemas.microsoft.com/office/powerpoint/2010/main" val="5120995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lvl="0" algn="ctr"/>
            <a:r>
              <a:rPr lang="en-US" altLang="zh-TW" b="1" dirty="0"/>
              <a:t>Public engagement</a:t>
            </a:r>
            <a:endParaRPr lang="zh-TW" altLang="en-US" b="1" dirty="0"/>
          </a:p>
        </p:txBody>
      </p:sp>
      <p:sp>
        <p:nvSpPr>
          <p:cNvPr id="3" name="內容版面配置區 2"/>
          <p:cNvSpPr>
            <a:spLocks noGrp="1"/>
          </p:cNvSpPr>
          <p:nvPr>
            <p:ph idx="1"/>
          </p:nvPr>
        </p:nvSpPr>
        <p:spPr/>
        <p:txBody>
          <a:bodyPr>
            <a:normAutofit/>
          </a:bodyPr>
          <a:lstStyle/>
          <a:p>
            <a:r>
              <a:rPr lang="en-US" altLang="zh-TW" sz="3600" dirty="0"/>
              <a:t>1. Scientific Video Popularization</a:t>
            </a:r>
          </a:p>
          <a:p>
            <a:endParaRPr lang="en-US" altLang="zh-TW" sz="3600" dirty="0"/>
          </a:p>
          <a:p>
            <a:r>
              <a:rPr lang="en-US" altLang="zh-TW" sz="3600" dirty="0"/>
              <a:t>2. Giving lecture in high school</a:t>
            </a:r>
          </a:p>
          <a:p>
            <a:endParaRPr lang="en-US" altLang="zh-TW" sz="3600" dirty="0"/>
          </a:p>
          <a:p>
            <a:r>
              <a:rPr lang="en-US" altLang="zh-TW" sz="3600" dirty="0"/>
              <a:t>3. Introduction of our project to medical workers in hospital</a:t>
            </a:r>
          </a:p>
        </p:txBody>
      </p:sp>
      <p:pic>
        <p:nvPicPr>
          <p:cNvPr id="4" name="圖片 3"/>
          <p:cNvPicPr>
            <a:picLocks noChangeAspect="1"/>
          </p:cNvPicPr>
          <p:nvPr/>
        </p:nvPicPr>
        <p:blipFill rotWithShape="1">
          <a:blip r:embed="rId3"/>
          <a:srcRect l="12976" t="31791" r="13358" b="20690"/>
          <a:stretch/>
        </p:blipFill>
        <p:spPr>
          <a:xfrm>
            <a:off x="1073217" y="1845734"/>
            <a:ext cx="10106526" cy="3667125"/>
          </a:xfrm>
          <a:prstGeom prst="rect">
            <a:avLst/>
          </a:prstGeom>
        </p:spPr>
      </p:pic>
      <p:sp>
        <p:nvSpPr>
          <p:cNvPr id="5" name="投影片編號版面配置區 4"/>
          <p:cNvSpPr>
            <a:spLocks noGrp="1"/>
          </p:cNvSpPr>
          <p:nvPr>
            <p:ph type="sldNum" sz="quarter" idx="12"/>
          </p:nvPr>
        </p:nvSpPr>
        <p:spPr/>
        <p:txBody>
          <a:bodyPr/>
          <a:lstStyle/>
          <a:p>
            <a:fld id="{5AEB807D-E1C8-4627-915B-A220824D33E4}" type="slidenum">
              <a:rPr lang="zh-TW" altLang="en-US" smtClean="0"/>
              <a:pPr/>
              <a:t>59</a:t>
            </a:fld>
            <a:endParaRPr lang="zh-TW" altLang="en-US" dirty="0"/>
          </a:p>
        </p:txBody>
      </p:sp>
    </p:spTree>
    <p:extLst>
      <p:ext uri="{BB962C8B-B14F-4D97-AF65-F5344CB8AC3E}">
        <p14:creationId xmlns:p14="http://schemas.microsoft.com/office/powerpoint/2010/main" val="1594969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ctrTitle"/>
          </p:nvPr>
        </p:nvSpPr>
        <p:spPr/>
        <p:txBody>
          <a:bodyPr>
            <a:normAutofit/>
          </a:bodyPr>
          <a:lstStyle/>
          <a:p>
            <a:r>
              <a:rPr lang="en-US" altLang="zh-TW" sz="7200" b="1" dirty="0"/>
              <a:t>Module 1</a:t>
            </a:r>
            <a:endParaRPr lang="zh-TW" altLang="en-US" sz="7200" b="1" dirty="0"/>
          </a:p>
        </p:txBody>
      </p:sp>
      <p:sp>
        <p:nvSpPr>
          <p:cNvPr id="5" name="副標題 4"/>
          <p:cNvSpPr>
            <a:spLocks noGrp="1"/>
          </p:cNvSpPr>
          <p:nvPr>
            <p:ph type="subTitle" idx="1"/>
          </p:nvPr>
        </p:nvSpPr>
        <p:spPr/>
        <p:txBody>
          <a:bodyPr>
            <a:normAutofit/>
          </a:bodyPr>
          <a:lstStyle/>
          <a:p>
            <a:r>
              <a:rPr lang="en-US" altLang="zh-TW" sz="3600" b="1" dirty="0"/>
              <a:t>Multi-level output strategy</a:t>
            </a:r>
            <a:endParaRPr lang="zh-TW" altLang="en-US" sz="3600" b="1" dirty="0"/>
          </a:p>
        </p:txBody>
      </p:sp>
      <p:sp>
        <p:nvSpPr>
          <p:cNvPr id="2" name="投影片編號版面配置區 1"/>
          <p:cNvSpPr>
            <a:spLocks noGrp="1"/>
          </p:cNvSpPr>
          <p:nvPr>
            <p:ph type="sldNum" sz="quarter" idx="12"/>
          </p:nvPr>
        </p:nvSpPr>
        <p:spPr/>
        <p:txBody>
          <a:bodyPr/>
          <a:lstStyle/>
          <a:p>
            <a:fld id="{5AEB807D-E1C8-4627-915B-A220824D33E4}" type="slidenum">
              <a:rPr lang="zh-TW" altLang="en-US" smtClean="0"/>
              <a:pPr/>
              <a:t>6</a:t>
            </a:fld>
            <a:endParaRPr lang="zh-TW" altLang="en-US" dirty="0"/>
          </a:p>
        </p:txBody>
      </p:sp>
    </p:spTree>
    <p:extLst>
      <p:ext uri="{BB962C8B-B14F-4D97-AF65-F5344CB8AC3E}">
        <p14:creationId xmlns:p14="http://schemas.microsoft.com/office/powerpoint/2010/main" val="29389282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b="1" dirty="0"/>
              <a:t>Collaboration</a:t>
            </a:r>
            <a:endParaRPr lang="zh-TW" altLang="en-US" b="1" dirty="0"/>
          </a:p>
        </p:txBody>
      </p:sp>
      <p:graphicFrame>
        <p:nvGraphicFramePr>
          <p:cNvPr id="4" name="內容版面配置區 3"/>
          <p:cNvGraphicFramePr>
            <a:graphicFrameLocks noGrp="1"/>
          </p:cNvGraphicFramePr>
          <p:nvPr>
            <p:ph idx="1"/>
            <p:extLst>
              <p:ext uri="{D42A27DB-BD31-4B8C-83A1-F6EECF244321}">
                <p14:modId xmlns:p14="http://schemas.microsoft.com/office/powerpoint/2010/main" val="2768964022"/>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投影片編號版面配置區 2"/>
          <p:cNvSpPr>
            <a:spLocks noGrp="1"/>
          </p:cNvSpPr>
          <p:nvPr>
            <p:ph type="sldNum" sz="quarter" idx="12"/>
          </p:nvPr>
        </p:nvSpPr>
        <p:spPr/>
        <p:txBody>
          <a:bodyPr/>
          <a:lstStyle/>
          <a:p>
            <a:fld id="{5AEB807D-E1C8-4627-915B-A220824D33E4}" type="slidenum">
              <a:rPr lang="zh-TW" altLang="en-US" smtClean="0"/>
              <a:pPr/>
              <a:t>60</a:t>
            </a:fld>
            <a:endParaRPr lang="zh-TW" altLang="en-US" dirty="0"/>
          </a:p>
        </p:txBody>
      </p:sp>
    </p:spTree>
    <p:extLst>
      <p:ext uri="{BB962C8B-B14F-4D97-AF65-F5344CB8AC3E}">
        <p14:creationId xmlns:p14="http://schemas.microsoft.com/office/powerpoint/2010/main" val="29134971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en-US" altLang="zh-TW" dirty="0"/>
              <a:t>Thank you</a:t>
            </a:r>
            <a:endParaRPr lang="zh-TW" altLang="en-US" dirty="0"/>
          </a:p>
        </p:txBody>
      </p:sp>
      <p:sp>
        <p:nvSpPr>
          <p:cNvPr id="3" name="副標題 2"/>
          <p:cNvSpPr>
            <a:spLocks noGrp="1"/>
          </p:cNvSpPr>
          <p:nvPr>
            <p:ph type="subTitle" idx="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5AEB807D-E1C8-4627-915B-A220824D33E4}" type="slidenum">
              <a:rPr lang="zh-TW" altLang="en-US" smtClean="0"/>
              <a:pPr/>
              <a:t>61</a:t>
            </a:fld>
            <a:endParaRPr lang="zh-TW" altLang="en-US" dirty="0"/>
          </a:p>
        </p:txBody>
      </p:sp>
    </p:spTree>
    <p:extLst>
      <p:ext uri="{BB962C8B-B14F-4D97-AF65-F5344CB8AC3E}">
        <p14:creationId xmlns:p14="http://schemas.microsoft.com/office/powerpoint/2010/main" val="1813786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Module 1: Multi-level output strategy</a:t>
            </a:r>
            <a:endParaRPr lang="zh-TW" altLang="en-US" dirty="0"/>
          </a:p>
        </p:txBody>
      </p:sp>
      <p:sp>
        <p:nvSpPr>
          <p:cNvPr id="3" name="內容版面配置區 2"/>
          <p:cNvSpPr>
            <a:spLocks noGrp="1"/>
          </p:cNvSpPr>
          <p:nvPr>
            <p:ph idx="1"/>
          </p:nvPr>
        </p:nvSpPr>
        <p:spPr/>
        <p:txBody>
          <a:bodyPr>
            <a:noAutofit/>
          </a:bodyPr>
          <a:lstStyle/>
          <a:p>
            <a:r>
              <a:rPr lang="en-US" altLang="zh-TW" sz="3200" dirty="0"/>
              <a:t>Direct feedback control system: </a:t>
            </a:r>
          </a:p>
          <a:p>
            <a:pPr marL="457200" lvl="1" indent="0">
              <a:buNone/>
            </a:pPr>
            <a:r>
              <a:rPr lang="en-US" altLang="zh-TW" sz="3200" dirty="0"/>
              <a:t>Effective but not accurate in two parts </a:t>
            </a:r>
            <a:r>
              <a:rPr lang="zh-TW" altLang="en-US" sz="3200" dirty="0"/>
              <a:t>：</a:t>
            </a:r>
            <a:endParaRPr lang="en-US" altLang="zh-TW" sz="3200" dirty="0"/>
          </a:p>
          <a:p>
            <a:pPr marL="457200" lvl="1" indent="0">
              <a:buNone/>
            </a:pPr>
            <a:endParaRPr lang="en-US" altLang="zh-TW" sz="3200" dirty="0"/>
          </a:p>
          <a:p>
            <a:pPr marL="971550" lvl="1" indent="-514350">
              <a:buFont typeface="+mj-lt"/>
              <a:buAutoNum type="arabicPeriod"/>
            </a:pPr>
            <a:r>
              <a:rPr lang="en-US" altLang="zh-TW" sz="3200" dirty="0"/>
              <a:t>Complex environment</a:t>
            </a:r>
          </a:p>
          <a:p>
            <a:pPr marL="971550" lvl="1" indent="-514350">
              <a:buFont typeface="+mj-lt"/>
              <a:buAutoNum type="arabicPeriod"/>
            </a:pPr>
            <a:endParaRPr lang="en-US" altLang="zh-TW" sz="3200" dirty="0"/>
          </a:p>
          <a:p>
            <a:pPr marL="971550" lvl="1" indent="-514350">
              <a:buFont typeface="+mj-lt"/>
              <a:buAutoNum type="arabicPeriod"/>
            </a:pPr>
            <a:r>
              <a:rPr lang="en-US" altLang="zh-TW" sz="3200" dirty="0"/>
              <a:t>Hour-to-hour variability caused by external perturbations and intrinsic change of cells</a:t>
            </a:r>
          </a:p>
        </p:txBody>
      </p:sp>
      <p:sp>
        <p:nvSpPr>
          <p:cNvPr id="4" name="投影片編號版面配置區 3"/>
          <p:cNvSpPr>
            <a:spLocks noGrp="1"/>
          </p:cNvSpPr>
          <p:nvPr>
            <p:ph type="sldNum" sz="quarter" idx="12"/>
          </p:nvPr>
        </p:nvSpPr>
        <p:spPr/>
        <p:txBody>
          <a:bodyPr/>
          <a:lstStyle/>
          <a:p>
            <a:fld id="{5AEB807D-E1C8-4627-915B-A220824D33E4}" type="slidenum">
              <a:rPr lang="zh-TW" altLang="en-US" smtClean="0"/>
              <a:pPr/>
              <a:t>7</a:t>
            </a:fld>
            <a:endParaRPr lang="zh-TW" altLang="en-US" dirty="0"/>
          </a:p>
        </p:txBody>
      </p:sp>
    </p:spTree>
    <p:extLst>
      <p:ext uri="{BB962C8B-B14F-4D97-AF65-F5344CB8AC3E}">
        <p14:creationId xmlns:p14="http://schemas.microsoft.com/office/powerpoint/2010/main" val="1829939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pPr algn="ctr"/>
            <a:r>
              <a:rPr lang="en-US" altLang="zh-TW" sz="4800" dirty="0"/>
              <a:t>Understand the cellular behaviors on different scales</a:t>
            </a:r>
            <a:endParaRPr lang="zh-TW" altLang="en-US" sz="4800" dirty="0"/>
          </a:p>
        </p:txBody>
      </p:sp>
      <p:sp>
        <p:nvSpPr>
          <p:cNvPr id="3" name="內容版面配置區 2"/>
          <p:cNvSpPr>
            <a:spLocks noGrp="1"/>
          </p:cNvSpPr>
          <p:nvPr>
            <p:ph idx="1"/>
          </p:nvPr>
        </p:nvSpPr>
        <p:spPr>
          <a:xfrm>
            <a:off x="1030006" y="1874517"/>
            <a:ext cx="10178322" cy="3593591"/>
          </a:xfrm>
        </p:spPr>
        <p:txBody>
          <a:bodyPr>
            <a:normAutofit lnSpcReduction="10000"/>
          </a:bodyPr>
          <a:lstStyle/>
          <a:p>
            <a:pPr marL="971550" lvl="1" indent="-514350">
              <a:buFont typeface="+mj-lt"/>
              <a:buAutoNum type="arabicPeriod"/>
            </a:pPr>
            <a:endParaRPr lang="en-US" altLang="zh-TW" sz="4000" dirty="0"/>
          </a:p>
          <a:p>
            <a:pPr marL="971550" lvl="1" indent="-514350">
              <a:buFont typeface="+mj-lt"/>
              <a:buAutoNum type="arabicPeriod"/>
            </a:pPr>
            <a:r>
              <a:rPr lang="en-US" altLang="zh-TW" sz="4000" dirty="0"/>
              <a:t>protein expression in time-scale </a:t>
            </a:r>
          </a:p>
          <a:p>
            <a:pPr marL="971550" lvl="1" indent="-514350">
              <a:buFont typeface="+mj-lt"/>
              <a:buAutoNum type="arabicPeriod"/>
            </a:pPr>
            <a:endParaRPr lang="en-US" altLang="zh-TW" sz="4000" dirty="0"/>
          </a:p>
          <a:p>
            <a:pPr marL="971550" lvl="1" indent="-514350">
              <a:buFont typeface="+mj-lt"/>
              <a:buAutoNum type="arabicPeriod"/>
            </a:pPr>
            <a:r>
              <a:rPr lang="en-US" altLang="zh-TW" sz="4000" dirty="0"/>
              <a:t>protein expression at cell state</a:t>
            </a:r>
          </a:p>
          <a:p>
            <a:pPr marL="971550" lvl="1" indent="-514350">
              <a:buFont typeface="+mj-lt"/>
              <a:buAutoNum type="arabicPeriod"/>
            </a:pPr>
            <a:endParaRPr lang="en-US" altLang="zh-TW" sz="4000" dirty="0"/>
          </a:p>
          <a:p>
            <a:pPr marL="971550" lvl="1" indent="-514350">
              <a:buFont typeface="+mj-lt"/>
              <a:buAutoNum type="arabicPeriod"/>
            </a:pPr>
            <a:r>
              <a:rPr lang="en-US" altLang="zh-TW" sz="4000" dirty="0"/>
              <a:t>migration at a space-scale</a:t>
            </a:r>
          </a:p>
          <a:p>
            <a:endParaRPr lang="zh-TW" altLang="en-US" dirty="0"/>
          </a:p>
        </p:txBody>
      </p:sp>
      <p:sp>
        <p:nvSpPr>
          <p:cNvPr id="4" name="矩形 3">
            <a:extLst>
              <a:ext uri="{FF2B5EF4-FFF2-40B4-BE49-F238E27FC236}">
                <a16:creationId xmlns:a16="http://schemas.microsoft.com/office/drawing/2014/main" id="{E0AF38E0-CD2F-4665-A317-C18D2A1D92FF}"/>
              </a:ext>
            </a:extLst>
          </p:cNvPr>
          <p:cNvSpPr/>
          <p:nvPr/>
        </p:nvSpPr>
        <p:spPr>
          <a:xfrm>
            <a:off x="1330037" y="2466109"/>
            <a:ext cx="7250546" cy="563418"/>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投影片編號版面配置區 4"/>
          <p:cNvSpPr>
            <a:spLocks noGrp="1"/>
          </p:cNvSpPr>
          <p:nvPr>
            <p:ph type="sldNum" sz="quarter" idx="12"/>
          </p:nvPr>
        </p:nvSpPr>
        <p:spPr/>
        <p:txBody>
          <a:bodyPr/>
          <a:lstStyle/>
          <a:p>
            <a:fld id="{5AEB807D-E1C8-4627-915B-A220824D33E4}" type="slidenum">
              <a:rPr lang="zh-TW" altLang="en-US" smtClean="0"/>
              <a:pPr/>
              <a:t>8</a:t>
            </a:fld>
            <a:endParaRPr lang="zh-TW" altLang="en-US" dirty="0"/>
          </a:p>
        </p:txBody>
      </p:sp>
    </p:spTree>
    <p:extLst>
      <p:ext uri="{BB962C8B-B14F-4D97-AF65-F5344CB8AC3E}">
        <p14:creationId xmlns:p14="http://schemas.microsoft.com/office/powerpoint/2010/main" val="221485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p:cNvSpPr>
            <a:spLocks noGrp="1"/>
          </p:cNvSpPr>
          <p:nvPr>
            <p:ph type="title"/>
          </p:nvPr>
        </p:nvSpPr>
        <p:spPr/>
        <p:txBody>
          <a:bodyPr>
            <a:normAutofit/>
          </a:bodyPr>
          <a:lstStyle/>
          <a:p>
            <a:pPr algn="ctr"/>
            <a:r>
              <a:rPr lang="en-US" altLang="zh-TW" sz="5400" dirty="0"/>
              <a:t>Protein expression in time-scale</a:t>
            </a:r>
            <a:endParaRPr lang="zh-TW" altLang="en-US" sz="5400" dirty="0"/>
          </a:p>
        </p:txBody>
      </p:sp>
      <p:sp>
        <p:nvSpPr>
          <p:cNvPr id="3" name="內容版面配置區 2"/>
          <p:cNvSpPr>
            <a:spLocks noGrp="1"/>
          </p:cNvSpPr>
          <p:nvPr>
            <p:ph idx="1"/>
          </p:nvPr>
        </p:nvSpPr>
        <p:spPr/>
        <p:txBody>
          <a:bodyPr>
            <a:normAutofit/>
          </a:bodyPr>
          <a:lstStyle/>
          <a:p>
            <a:pPr marL="514350" indent="-514350">
              <a:buFont typeface="+mj-lt"/>
              <a:buAutoNum type="arabicPeriod"/>
            </a:pPr>
            <a:r>
              <a:rPr lang="en-US" altLang="zh-TW" sz="3600" dirty="0"/>
              <a:t>The optimal condition of blue light exposure</a:t>
            </a:r>
          </a:p>
          <a:p>
            <a:pPr marL="514350" indent="-514350">
              <a:buFont typeface="+mj-lt"/>
              <a:buAutoNum type="arabicPeriod"/>
            </a:pPr>
            <a:endParaRPr lang="en-US" altLang="zh-TW" sz="3600" dirty="0"/>
          </a:p>
          <a:p>
            <a:pPr marL="514350" indent="-514350">
              <a:buFont typeface="+mj-lt"/>
              <a:buAutoNum type="arabicPeriod"/>
            </a:pPr>
            <a:r>
              <a:rPr lang="en-US" altLang="zh-TW" sz="3600" dirty="0"/>
              <a:t>Quantitatively characterize the whole expression process</a:t>
            </a:r>
            <a:endParaRPr lang="zh-TW" altLang="en-US" sz="3600" dirty="0"/>
          </a:p>
        </p:txBody>
      </p:sp>
      <p:sp>
        <p:nvSpPr>
          <p:cNvPr id="2" name="投影片編號版面配置區 1"/>
          <p:cNvSpPr>
            <a:spLocks noGrp="1"/>
          </p:cNvSpPr>
          <p:nvPr>
            <p:ph type="sldNum" sz="quarter" idx="12"/>
          </p:nvPr>
        </p:nvSpPr>
        <p:spPr/>
        <p:txBody>
          <a:bodyPr/>
          <a:lstStyle/>
          <a:p>
            <a:fld id="{5AEB807D-E1C8-4627-915B-A220824D33E4}" type="slidenum">
              <a:rPr lang="zh-TW" altLang="en-US" smtClean="0"/>
              <a:pPr/>
              <a:t>9</a:t>
            </a:fld>
            <a:endParaRPr lang="zh-TW" altLang="en-US" dirty="0"/>
          </a:p>
        </p:txBody>
      </p:sp>
    </p:spTree>
    <p:extLst>
      <p:ext uri="{BB962C8B-B14F-4D97-AF65-F5344CB8AC3E}">
        <p14:creationId xmlns:p14="http://schemas.microsoft.com/office/powerpoint/2010/main" val="3654823618"/>
      </p:ext>
    </p:extLst>
  </p:cSld>
  <p:clrMapOvr>
    <a:masterClrMapping/>
  </p:clrMapOvr>
</p:sld>
</file>

<file path=ppt/theme/theme1.xml><?xml version="1.0" encoding="utf-8"?>
<a:theme xmlns:a="http://schemas.openxmlformats.org/drawingml/2006/main" name="回顧">
  <a:themeElements>
    <a:clrScheme name="回顧">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顧">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顧">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TM02900769[[fn=回顧]]</Template>
  <TotalTime>345</TotalTime>
  <Words>2499</Words>
  <Application>Microsoft Macintosh PowerPoint</Application>
  <PresentationFormat>Widescreen</PresentationFormat>
  <Paragraphs>367</Paragraphs>
  <Slides>61</Slides>
  <Notes>43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61</vt:i4>
      </vt:variant>
    </vt:vector>
  </HeadingPairs>
  <TitlesOfParts>
    <vt:vector size="67" baseType="lpstr">
      <vt:lpstr>微軟正黑體</vt:lpstr>
      <vt:lpstr>Calibri</vt:lpstr>
      <vt:lpstr>Calibri Light</vt:lpstr>
      <vt:lpstr>Symbol</vt:lpstr>
      <vt:lpstr>Wingdings</vt:lpstr>
      <vt:lpstr>回顧</vt:lpstr>
      <vt:lpstr>C-hoop</vt:lpstr>
      <vt:lpstr>Description</vt:lpstr>
      <vt:lpstr>Limitation of immunotherapy</vt:lpstr>
      <vt:lpstr>Idea</vt:lpstr>
      <vt:lpstr>Design - C-hoop</vt:lpstr>
      <vt:lpstr>Module 1</vt:lpstr>
      <vt:lpstr>Module 1: Multi-level output strategy</vt:lpstr>
      <vt:lpstr>Understand the cellular behaviors on different scales</vt:lpstr>
      <vt:lpstr>Protein expression in time-scale</vt:lpstr>
      <vt:lpstr>Protein expression in time-scale</vt:lpstr>
      <vt:lpstr>Protein expression in time-scale </vt:lpstr>
      <vt:lpstr>Understand the cellular behaviors on different scales</vt:lpstr>
      <vt:lpstr>Protein expression at cell state</vt:lpstr>
      <vt:lpstr>Understand the cellular behaviors on different scales</vt:lpstr>
      <vt:lpstr>Migration in space-scale</vt:lpstr>
      <vt:lpstr> </vt:lpstr>
      <vt:lpstr>Long experiment time leads to</vt:lpstr>
      <vt:lpstr>To improve our experiment efficiency </vt:lpstr>
      <vt:lpstr>Module3</vt:lpstr>
      <vt:lpstr>Switch off kinetics of secreted protein and mRNA</vt:lpstr>
      <vt:lpstr>Multi-intensity time gradient experiment</vt:lpstr>
      <vt:lpstr>Regulation test</vt:lpstr>
      <vt:lpstr>Model-1</vt:lpstr>
      <vt:lpstr>PowerPoint Presentation</vt:lpstr>
      <vt:lpstr>PowerPoint Presentation</vt:lpstr>
      <vt:lpstr>PowerPoint Presentation</vt:lpstr>
      <vt:lpstr>PowerPoint Presentation</vt:lpstr>
      <vt:lpstr>PowerPoint Presentation</vt:lpstr>
      <vt:lpstr>   Sensitivity Test</vt:lpstr>
      <vt:lpstr>Match experiment</vt:lpstr>
      <vt:lpstr>Test peak and controlling</vt:lpstr>
      <vt:lpstr>Match experiment</vt:lpstr>
      <vt:lpstr>To find plateau</vt:lpstr>
      <vt:lpstr>Match experiment</vt:lpstr>
      <vt:lpstr>Model-2</vt:lpstr>
      <vt:lpstr>PowerPoint Presentation</vt:lpstr>
      <vt:lpstr>Hardware</vt:lpstr>
      <vt:lpstr>AICCS</vt:lpstr>
      <vt:lpstr>PowerPoint Presentation</vt:lpstr>
      <vt:lpstr>Three parts of Illumination Compartment</vt:lpstr>
      <vt:lpstr>Control Light Intensity individually</vt:lpstr>
      <vt:lpstr>Calibration</vt:lpstr>
      <vt:lpstr>Process of calibration</vt:lpstr>
      <vt:lpstr>Wells Illuminated Respectively</vt:lpstr>
      <vt:lpstr>Designing a special intrigue makes the cell illumination operation easier</vt:lpstr>
      <vt:lpstr>Two parts of Culturing Compartment</vt:lpstr>
      <vt:lpstr>Medium Applying</vt:lpstr>
      <vt:lpstr>Automatic Culturing Plate (ACP)</vt:lpstr>
      <vt:lpstr>Two parts of Collecting Compartment</vt:lpstr>
      <vt:lpstr>PowerPoint Presentation</vt:lpstr>
      <vt:lpstr>Semiconductor Refrigerator</vt:lpstr>
      <vt:lpstr>PowerPoint Presentation</vt:lpstr>
      <vt:lpstr>Three-axis Stepper Motor</vt:lpstr>
      <vt:lpstr>Software</vt:lpstr>
      <vt:lpstr>PowerPoint Presentation</vt:lpstr>
      <vt:lpstr>Human Practice</vt:lpstr>
      <vt:lpstr>PowerPoint Presentation</vt:lpstr>
      <vt:lpstr>Integrated Human Practices</vt:lpstr>
      <vt:lpstr>Public engagement</vt:lpstr>
      <vt:lpstr>Collaboration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C-hoop</dc:title>
  <dc:creator>漢益 黃</dc:creator>
  <cp:lastModifiedBy>Microsoft Office User</cp:lastModifiedBy>
  <cp:revision>41</cp:revision>
  <dcterms:created xsi:type="dcterms:W3CDTF">2019-12-07T18:20:05Z</dcterms:created>
  <dcterms:modified xsi:type="dcterms:W3CDTF">2019-12-10T12:30:35Z</dcterms:modified>
</cp:coreProperties>
</file>

<file path=docProps/thumbnail.jpeg>
</file>